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53" r:id="rId1"/>
  </p:sldMasterIdLst>
  <p:notesMasterIdLst>
    <p:notesMasterId r:id="rId120"/>
  </p:notesMasterIdLst>
  <p:handoutMasterIdLst>
    <p:handoutMasterId r:id="rId121"/>
  </p:handoutMasterIdLst>
  <p:sldIdLst>
    <p:sldId id="256" r:id="rId2"/>
    <p:sldId id="257" r:id="rId3"/>
    <p:sldId id="482" r:id="rId4"/>
    <p:sldId id="451" r:id="rId5"/>
    <p:sldId id="446" r:id="rId6"/>
    <p:sldId id="447" r:id="rId7"/>
    <p:sldId id="449" r:id="rId8"/>
    <p:sldId id="529" r:id="rId9"/>
    <p:sldId id="530" r:id="rId10"/>
    <p:sldId id="531" r:id="rId11"/>
    <p:sldId id="445" r:id="rId12"/>
    <p:sldId id="448" r:id="rId13"/>
    <p:sldId id="526" r:id="rId14"/>
    <p:sldId id="527" r:id="rId15"/>
    <p:sldId id="528" r:id="rId16"/>
    <p:sldId id="392" r:id="rId17"/>
    <p:sldId id="533" r:id="rId18"/>
    <p:sldId id="534" r:id="rId19"/>
    <p:sldId id="535" r:id="rId20"/>
    <p:sldId id="536" r:id="rId21"/>
    <p:sldId id="636" r:id="rId22"/>
    <p:sldId id="538" r:id="rId23"/>
    <p:sldId id="542" r:id="rId24"/>
    <p:sldId id="543" r:id="rId25"/>
    <p:sldId id="637" r:id="rId26"/>
    <p:sldId id="544" r:id="rId27"/>
    <p:sldId id="656" r:id="rId28"/>
    <p:sldId id="541" r:id="rId29"/>
    <p:sldId id="657" r:id="rId30"/>
    <p:sldId id="647" r:id="rId31"/>
    <p:sldId id="545" r:id="rId32"/>
    <p:sldId id="658" r:id="rId33"/>
    <p:sldId id="639" r:id="rId34"/>
    <p:sldId id="547" r:id="rId35"/>
    <p:sldId id="548" r:id="rId36"/>
    <p:sldId id="549" r:id="rId37"/>
    <p:sldId id="550" r:id="rId38"/>
    <p:sldId id="546" r:id="rId39"/>
    <p:sldId id="539" r:id="rId40"/>
    <p:sldId id="577" r:id="rId41"/>
    <p:sldId id="581" r:id="rId42"/>
    <p:sldId id="583" r:id="rId43"/>
    <p:sldId id="584" r:id="rId44"/>
    <p:sldId id="585" r:id="rId45"/>
    <p:sldId id="586" r:id="rId46"/>
    <p:sldId id="641" r:id="rId47"/>
    <p:sldId id="640" r:id="rId48"/>
    <p:sldId id="589" r:id="rId49"/>
    <p:sldId id="642" r:id="rId50"/>
    <p:sldId id="643" r:id="rId51"/>
    <p:sldId id="591" r:id="rId52"/>
    <p:sldId id="592" r:id="rId53"/>
    <p:sldId id="580" r:id="rId54"/>
    <p:sldId id="576" r:id="rId55"/>
    <p:sldId id="659" r:id="rId56"/>
    <p:sldId id="540" r:id="rId57"/>
    <p:sldId id="551" r:id="rId58"/>
    <p:sldId id="552" r:id="rId59"/>
    <p:sldId id="554" r:id="rId60"/>
    <p:sldId id="555" r:id="rId61"/>
    <p:sldId id="556" r:id="rId62"/>
    <p:sldId id="557" r:id="rId63"/>
    <p:sldId id="560" r:id="rId64"/>
    <p:sldId id="559" r:id="rId65"/>
    <p:sldId id="562" r:id="rId66"/>
    <p:sldId id="565" r:id="rId67"/>
    <p:sldId id="566" r:id="rId68"/>
    <p:sldId id="575" r:id="rId69"/>
    <p:sldId id="595" r:id="rId70"/>
    <p:sldId id="596" r:id="rId71"/>
    <p:sldId id="597" r:id="rId72"/>
    <p:sldId id="651" r:id="rId73"/>
    <p:sldId id="598" r:id="rId74"/>
    <p:sldId id="600" r:id="rId75"/>
    <p:sldId id="599" r:id="rId76"/>
    <p:sldId id="601" r:id="rId77"/>
    <p:sldId id="603" r:id="rId78"/>
    <p:sldId id="604" r:id="rId79"/>
    <p:sldId id="605" r:id="rId80"/>
    <p:sldId id="606" r:id="rId81"/>
    <p:sldId id="607" r:id="rId82"/>
    <p:sldId id="608" r:id="rId83"/>
    <p:sldId id="609" r:id="rId84"/>
    <p:sldId id="652" r:id="rId85"/>
    <p:sldId id="655" r:id="rId86"/>
    <p:sldId id="610" r:id="rId87"/>
    <p:sldId id="611" r:id="rId88"/>
    <p:sldId id="612" r:id="rId89"/>
    <p:sldId id="613" r:id="rId90"/>
    <p:sldId id="614" r:id="rId91"/>
    <p:sldId id="661" r:id="rId92"/>
    <p:sldId id="660" r:id="rId93"/>
    <p:sldId id="663" r:id="rId94"/>
    <p:sldId id="666" r:id="rId95"/>
    <p:sldId id="665" r:id="rId96"/>
    <p:sldId id="667" r:id="rId97"/>
    <p:sldId id="615" r:id="rId98"/>
    <p:sldId id="617" r:id="rId99"/>
    <p:sldId id="618" r:id="rId100"/>
    <p:sldId id="653" r:id="rId101"/>
    <p:sldId id="619" r:id="rId102"/>
    <p:sldId id="620" r:id="rId103"/>
    <p:sldId id="621" r:id="rId104"/>
    <p:sldId id="622" r:id="rId105"/>
    <p:sldId id="623" r:id="rId106"/>
    <p:sldId id="624" r:id="rId107"/>
    <p:sldId id="654" r:id="rId108"/>
    <p:sldId id="625" r:id="rId109"/>
    <p:sldId id="626" r:id="rId110"/>
    <p:sldId id="627" r:id="rId111"/>
    <p:sldId id="628" r:id="rId112"/>
    <p:sldId id="629" r:id="rId113"/>
    <p:sldId id="630" r:id="rId114"/>
    <p:sldId id="631" r:id="rId115"/>
    <p:sldId id="633" r:id="rId116"/>
    <p:sldId id="634" r:id="rId117"/>
    <p:sldId id="635" r:id="rId118"/>
    <p:sldId id="388" r:id="rId119"/>
  </p:sldIdLst>
  <p:sldSz cx="12192000" cy="6858000"/>
  <p:notesSz cx="6797675" cy="9926638"/>
  <p:custDataLst>
    <p:tags r:id="rId1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886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8" d="100"/>
          <a:sy n="78" d="100"/>
        </p:scale>
        <p:origin x="120" y="774"/>
      </p:cViewPr>
      <p:guideLst>
        <p:guide orient="horz" pos="2160"/>
        <p:guide pos="3840"/>
      </p:guideLst>
    </p:cSldViewPr>
  </p:slideViewPr>
  <p:notesTextViewPr>
    <p:cViewPr>
      <p:scale>
        <a:sx n="3" d="2"/>
        <a:sy n="3" d="2"/>
      </p:scale>
      <p:origin x="0" y="0"/>
    </p:cViewPr>
  </p:notesTextViewPr>
  <p:sorterViewPr>
    <p:cViewPr>
      <p:scale>
        <a:sx n="100" d="100"/>
        <a:sy n="100" d="100"/>
      </p:scale>
      <p:origin x="0" y="-8781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18DC7DEB-8713-48F5-90E5-0A1477E9C1A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xmlns="" id="{A9B5D202-3FF1-44E8-BDB0-5C3E0C5620F3}"/>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F7090A6-C63A-4C6D-A040-F29031AACA07}" type="datetimeFigureOut">
              <a:rPr lang="it-IT" smtClean="0"/>
              <a:t>06/10/2021</a:t>
            </a:fld>
            <a:endParaRPr lang="it-IT"/>
          </a:p>
        </p:txBody>
      </p:sp>
      <p:sp>
        <p:nvSpPr>
          <p:cNvPr id="4" name="Segnaposto piè di pagina 3">
            <a:extLst>
              <a:ext uri="{FF2B5EF4-FFF2-40B4-BE49-F238E27FC236}">
                <a16:creationId xmlns:a16="http://schemas.microsoft.com/office/drawing/2014/main" xmlns="" id="{86EACD3F-0EA6-4959-BE8C-32CFC462467A}"/>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xmlns="" id="{50E72D1A-ED60-4702-907C-A37E7B25E5D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16DF568-B3FF-4411-B1C0-7DE9A70BE6D4}" type="slidenum">
              <a:rPr lang="it-IT" smtClean="0"/>
              <a:t>‹N›</a:t>
            </a:fld>
            <a:endParaRPr lang="it-IT"/>
          </a:p>
        </p:txBody>
      </p:sp>
    </p:spTree>
    <p:extLst>
      <p:ext uri="{BB962C8B-B14F-4D97-AF65-F5344CB8AC3E}">
        <p14:creationId xmlns:p14="http://schemas.microsoft.com/office/powerpoint/2010/main" val="1150307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0FC8282-969C-4ED4-A470-233C0FE60D05}" type="datetimeFigureOut">
              <a:rPr lang="it-IT" smtClean="0"/>
              <a:t>06/10/2021</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530686E-04B9-4B9A-BE9A-0C3CDD511407}" type="slidenum">
              <a:rPr lang="it-IT" smtClean="0"/>
              <a:t>‹N›</a:t>
            </a:fld>
            <a:endParaRPr lang="it-IT"/>
          </a:p>
        </p:txBody>
      </p:sp>
    </p:spTree>
    <p:extLst>
      <p:ext uri="{BB962C8B-B14F-4D97-AF65-F5344CB8AC3E}">
        <p14:creationId xmlns:p14="http://schemas.microsoft.com/office/powerpoint/2010/main" val="27473534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512CA09D-EEF9-4733-9E0D-8C36FB3FEF17}"/>
              </a:ext>
            </a:extLst>
          </p:cNvPr>
          <p:cNvSpPr/>
          <p:nvPr/>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r>
              <a:rPr lang="it-IT"/>
              <a:t>30/09/2021</a:t>
            </a:r>
            <a:endParaRPr lang="en-US" dirty="0"/>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r>
              <a:rPr lang="it-IT"/>
              <a:t>AGENZIA DELLE DOGANE E DEI MONOPOLI – La posizione doganale delle unità da diporto unionali ed extraunionali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5186DD1E-A056-4342-BE80-FF20A2600F78}"/>
              </a:ext>
            </a:extLst>
          </p:cNvPr>
          <p:cNvCxnSpPr>
            <a:cxnSpLocks/>
          </p:cNvCxnSpPr>
          <p:nvPr/>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xmlns="" id="{A0DA35CE-634A-41AD-8643-F468F576040E}"/>
              </a:ext>
            </a:extLst>
          </p:cNvPr>
          <p:cNvCxnSpPr>
            <a:cxnSpLocks/>
          </p:cNvCxnSpPr>
          <p:nvPr/>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xmlns="" id="{4C5F7654-60EA-40E7-8A0E-93CF8B3C8F6D}"/>
              </a:ext>
            </a:extLst>
          </p:cNvPr>
          <p:cNvPicPr>
            <a:picLocks noChangeAspect="1"/>
          </p:cNvPicPr>
          <p:nvPr/>
        </p:nvPicPr>
        <p:blipFill>
          <a:blip r:embed="rId2"/>
          <a:stretch>
            <a:fillRect/>
          </a:stretch>
        </p:blipFill>
        <p:spPr>
          <a:xfrm>
            <a:off x="3078355" y="1407348"/>
            <a:ext cx="6981885" cy="2911396"/>
          </a:xfrm>
          <a:prstGeom prst="rect">
            <a:avLst/>
          </a:prstGeom>
        </p:spPr>
      </p:pic>
      <p:sp>
        <p:nvSpPr>
          <p:cNvPr id="10" name="Rettangolo 9">
            <a:extLst>
              <a:ext uri="{FF2B5EF4-FFF2-40B4-BE49-F238E27FC236}">
                <a16:creationId xmlns:a16="http://schemas.microsoft.com/office/drawing/2014/main" xmlns="" id="{948CDB3A-3296-4F18-841B-FC9B10DD43D5}"/>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 name="Connettore diritto 10">
            <a:extLst>
              <a:ext uri="{FF2B5EF4-FFF2-40B4-BE49-F238E27FC236}">
                <a16:creationId xmlns:a16="http://schemas.microsoft.com/office/drawing/2014/main" xmlns="" id="{8305DF9F-A974-40B8-8725-8596876B879E}"/>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diritto 12">
            <a:extLst>
              <a:ext uri="{FF2B5EF4-FFF2-40B4-BE49-F238E27FC236}">
                <a16:creationId xmlns:a16="http://schemas.microsoft.com/office/drawing/2014/main" xmlns="" id="{36B69B49-22DC-404D-97D9-79DCB9D2B417}"/>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14" name="Picture 8">
            <a:extLst>
              <a:ext uri="{FF2B5EF4-FFF2-40B4-BE49-F238E27FC236}">
                <a16:creationId xmlns:a16="http://schemas.microsoft.com/office/drawing/2014/main" xmlns="" id="{999ADE86-3579-4400-B5FE-19B2B5C729B4}"/>
              </a:ext>
            </a:extLst>
          </p:cNvPr>
          <p:cNvPicPr>
            <a:picLocks noChangeAspect="1"/>
          </p:cNvPicPr>
          <p:nvPr userDrawn="1"/>
        </p:nvPicPr>
        <p:blipFill>
          <a:blip r:embed="rId2"/>
          <a:stretch>
            <a:fillRect/>
          </a:stretch>
        </p:blipFill>
        <p:spPr>
          <a:xfrm>
            <a:off x="3078355" y="1407348"/>
            <a:ext cx="6981885" cy="2911396"/>
          </a:xfrm>
          <a:prstGeom prst="rect">
            <a:avLst/>
          </a:prstGeom>
        </p:spPr>
      </p:pic>
    </p:spTree>
    <p:extLst>
      <p:ext uri="{BB962C8B-B14F-4D97-AF65-F5344CB8AC3E}">
        <p14:creationId xmlns:p14="http://schemas.microsoft.com/office/powerpoint/2010/main" val="369783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olo e contenuto">
    <p:bg>
      <p:bgPr>
        <a:solidFill>
          <a:schemeClr val="tx1"/>
        </a:solidFill>
        <a:effectLst/>
      </p:bgPr>
    </p:bg>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xmlns="" id="{7122C3BE-8235-4CCD-BB14-25E40BA64D0A}"/>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4" name="Date Placeholder 3"/>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30/09/2021</a:t>
            </a:r>
            <a:endParaRPr lang="en-US" dirty="0"/>
          </a:p>
        </p:txBody>
      </p:sp>
      <p:sp>
        <p:nvSpPr>
          <p:cNvPr id="5" name="Footer Placeholder 4"/>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La posizione doganale delle unità da diporto unionali ed extraunionali  </a:t>
            </a:r>
            <a:endParaRPr lang="en-US" dirty="0"/>
          </a:p>
        </p:txBody>
      </p:sp>
      <p:sp>
        <p:nvSpPr>
          <p:cNvPr id="6" name="Slide Number Placeholder 5"/>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9F1A3202-618A-46CB-812C-07A7E7A50F67}"/>
              </a:ext>
            </a:extLst>
          </p:cNvPr>
          <p:cNvCxnSpPr>
            <a:cxnSpLocks/>
          </p:cNvCxnSpPr>
          <p:nvPr/>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9" name="Rettangolo 12">
            <a:extLst>
              <a:ext uri="{FF2B5EF4-FFF2-40B4-BE49-F238E27FC236}">
                <a16:creationId xmlns:a16="http://schemas.microsoft.com/office/drawing/2014/main" xmlns="" id="{D3AFB88D-AC52-4545-AA1D-B22A7B6EF71E}"/>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0" name="Group 9">
            <a:extLst>
              <a:ext uri="{FF2B5EF4-FFF2-40B4-BE49-F238E27FC236}">
                <a16:creationId xmlns:a16="http://schemas.microsoft.com/office/drawing/2014/main" xmlns="" id="{F508D5A1-216C-4C17-A367-35578FA592CA}"/>
              </a:ext>
            </a:extLst>
          </p:cNvPr>
          <p:cNvGrpSpPr>
            <a:grpSpLocks noChangeAspect="1"/>
          </p:cNvGrpSpPr>
          <p:nvPr/>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7B57D190-C167-4154-8931-1D89CBA7599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9DC66B1D-7D45-47B5-99C3-B15FD30DA290}"/>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3" name="object 46">
              <a:extLst>
                <a:ext uri="{FF2B5EF4-FFF2-40B4-BE49-F238E27FC236}">
                  <a16:creationId xmlns:a16="http://schemas.microsoft.com/office/drawing/2014/main" xmlns="" id="{BB6D31EE-8D2F-4B73-9099-A9F8688DB2AD}"/>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4" name="object 47">
              <a:extLst>
                <a:ext uri="{FF2B5EF4-FFF2-40B4-BE49-F238E27FC236}">
                  <a16:creationId xmlns:a16="http://schemas.microsoft.com/office/drawing/2014/main" xmlns="" id="{A26085D1-F7E5-43C8-8B24-F22D7C5137F2}"/>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6" name="object 48">
              <a:extLst>
                <a:ext uri="{FF2B5EF4-FFF2-40B4-BE49-F238E27FC236}">
                  <a16:creationId xmlns:a16="http://schemas.microsoft.com/office/drawing/2014/main" xmlns="" id="{02CE4B8D-1AAF-4CE7-8D08-AE2B9B25D69B}"/>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17" name="object 49">
              <a:extLst>
                <a:ext uri="{FF2B5EF4-FFF2-40B4-BE49-F238E27FC236}">
                  <a16:creationId xmlns:a16="http://schemas.microsoft.com/office/drawing/2014/main" xmlns="" id="{1AEC1988-02A8-4940-A2B3-2E4BA8D13C46}"/>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18" name="object 50">
              <a:extLst>
                <a:ext uri="{FF2B5EF4-FFF2-40B4-BE49-F238E27FC236}">
                  <a16:creationId xmlns:a16="http://schemas.microsoft.com/office/drawing/2014/main" xmlns="" id="{B0AF7C17-52A2-42EE-849F-5E086595396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19" name="object 51">
              <a:extLst>
                <a:ext uri="{FF2B5EF4-FFF2-40B4-BE49-F238E27FC236}">
                  <a16:creationId xmlns:a16="http://schemas.microsoft.com/office/drawing/2014/main" xmlns="" id="{B4B22C0A-16E2-465E-A4F0-6106F264DE2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0" name="object 52">
              <a:extLst>
                <a:ext uri="{FF2B5EF4-FFF2-40B4-BE49-F238E27FC236}">
                  <a16:creationId xmlns:a16="http://schemas.microsoft.com/office/drawing/2014/main" xmlns="" id="{1349815B-C894-4E81-867C-1D28E96582D1}"/>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1" name="object 53">
              <a:extLst>
                <a:ext uri="{FF2B5EF4-FFF2-40B4-BE49-F238E27FC236}">
                  <a16:creationId xmlns:a16="http://schemas.microsoft.com/office/drawing/2014/main" xmlns="" id="{0F781E29-2F04-4078-BFB6-7383A8D47662}"/>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2" name="object 54">
              <a:extLst>
                <a:ext uri="{FF2B5EF4-FFF2-40B4-BE49-F238E27FC236}">
                  <a16:creationId xmlns:a16="http://schemas.microsoft.com/office/drawing/2014/main" xmlns="" id="{6133A6AE-2FCF-4784-AE17-7196E509092C}"/>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3" name="object 55">
              <a:extLst>
                <a:ext uri="{FF2B5EF4-FFF2-40B4-BE49-F238E27FC236}">
                  <a16:creationId xmlns:a16="http://schemas.microsoft.com/office/drawing/2014/main" xmlns="" id="{7623DD57-4024-492E-875F-EF4BC1F9AB1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5" name="object 56">
              <a:extLst>
                <a:ext uri="{FF2B5EF4-FFF2-40B4-BE49-F238E27FC236}">
                  <a16:creationId xmlns:a16="http://schemas.microsoft.com/office/drawing/2014/main" xmlns="" id="{10E2E80E-21DC-4DA7-93A3-A064C7DF4811}"/>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26" name="Immagine 25">
            <a:extLst>
              <a:ext uri="{FF2B5EF4-FFF2-40B4-BE49-F238E27FC236}">
                <a16:creationId xmlns:a16="http://schemas.microsoft.com/office/drawing/2014/main" xmlns="" id="{D19DBEC1-27FF-40F1-B0C3-33A0B3F7FBAF}"/>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cxnSp>
        <p:nvCxnSpPr>
          <p:cNvPr id="27" name="Connettore diritto 26">
            <a:extLst>
              <a:ext uri="{FF2B5EF4-FFF2-40B4-BE49-F238E27FC236}">
                <a16:creationId xmlns:a16="http://schemas.microsoft.com/office/drawing/2014/main" xmlns="" id="{DD2760B7-5C14-45BB-81D5-811A76AD5E36}"/>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28" name="Rettangolo 12">
            <a:extLst>
              <a:ext uri="{FF2B5EF4-FFF2-40B4-BE49-F238E27FC236}">
                <a16:creationId xmlns:a16="http://schemas.microsoft.com/office/drawing/2014/main" xmlns="" id="{F46F02E3-5CE1-4471-A49B-E76040BE894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9" name="Group 9">
            <a:extLst>
              <a:ext uri="{FF2B5EF4-FFF2-40B4-BE49-F238E27FC236}">
                <a16:creationId xmlns:a16="http://schemas.microsoft.com/office/drawing/2014/main" xmlns="" id="{DC957C0F-816F-4BD6-B29D-D1E36166A383}"/>
              </a:ext>
            </a:extLst>
          </p:cNvPr>
          <p:cNvGrpSpPr>
            <a:grpSpLocks noChangeAspect="1"/>
          </p:cNvGrpSpPr>
          <p:nvPr userDrawn="1"/>
        </p:nvGrpSpPr>
        <p:grpSpPr>
          <a:xfrm>
            <a:off x="345499" y="80904"/>
            <a:ext cx="707706" cy="1035621"/>
            <a:chOff x="5729731" y="12946325"/>
            <a:chExt cx="3934794" cy="5757967"/>
          </a:xfrm>
        </p:grpSpPr>
        <p:sp>
          <p:nvSpPr>
            <p:cNvPr id="30" name="object 44">
              <a:extLst>
                <a:ext uri="{FF2B5EF4-FFF2-40B4-BE49-F238E27FC236}">
                  <a16:creationId xmlns:a16="http://schemas.microsoft.com/office/drawing/2014/main" xmlns="" id="{3FD06434-B63D-41F2-AEB7-23D0A6FC8386}"/>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31" name="object 45">
              <a:extLst>
                <a:ext uri="{FF2B5EF4-FFF2-40B4-BE49-F238E27FC236}">
                  <a16:creationId xmlns:a16="http://schemas.microsoft.com/office/drawing/2014/main" xmlns="" id="{B7D3F934-A93C-43F1-817C-B232D4359A64}"/>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32" name="object 46">
              <a:extLst>
                <a:ext uri="{FF2B5EF4-FFF2-40B4-BE49-F238E27FC236}">
                  <a16:creationId xmlns:a16="http://schemas.microsoft.com/office/drawing/2014/main" xmlns="" id="{ABC866C1-8AD1-4A49-B462-E8D7B16BDAC5}"/>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33" name="object 47">
              <a:extLst>
                <a:ext uri="{FF2B5EF4-FFF2-40B4-BE49-F238E27FC236}">
                  <a16:creationId xmlns:a16="http://schemas.microsoft.com/office/drawing/2014/main" xmlns="" id="{A64D88FF-A0FD-40A3-9E4D-AC97103AB4D6}"/>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34" name="object 48">
              <a:extLst>
                <a:ext uri="{FF2B5EF4-FFF2-40B4-BE49-F238E27FC236}">
                  <a16:creationId xmlns:a16="http://schemas.microsoft.com/office/drawing/2014/main" xmlns="" id="{2664F15B-F0EE-4284-BC77-C6F24E369C17}"/>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35" name="object 49">
              <a:extLst>
                <a:ext uri="{FF2B5EF4-FFF2-40B4-BE49-F238E27FC236}">
                  <a16:creationId xmlns:a16="http://schemas.microsoft.com/office/drawing/2014/main" xmlns="" id="{2FC07BAC-04B6-430A-9BFE-3F2F16ABE0FC}"/>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6" name="object 50">
              <a:extLst>
                <a:ext uri="{FF2B5EF4-FFF2-40B4-BE49-F238E27FC236}">
                  <a16:creationId xmlns:a16="http://schemas.microsoft.com/office/drawing/2014/main" xmlns="" id="{E324CE4C-DE43-489E-A5B8-EBA137E11F0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7" name="object 51">
              <a:extLst>
                <a:ext uri="{FF2B5EF4-FFF2-40B4-BE49-F238E27FC236}">
                  <a16:creationId xmlns:a16="http://schemas.microsoft.com/office/drawing/2014/main" xmlns="" id="{C19DC435-2E19-425E-A137-6AE089F877F2}"/>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8" name="object 52">
              <a:extLst>
                <a:ext uri="{FF2B5EF4-FFF2-40B4-BE49-F238E27FC236}">
                  <a16:creationId xmlns:a16="http://schemas.microsoft.com/office/drawing/2014/main" xmlns="" id="{CC7876B9-131E-46E1-BF0A-C5D20DEC17A5}"/>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9" name="object 53">
              <a:extLst>
                <a:ext uri="{FF2B5EF4-FFF2-40B4-BE49-F238E27FC236}">
                  <a16:creationId xmlns:a16="http://schemas.microsoft.com/office/drawing/2014/main" xmlns="" id="{700AA541-8734-4E46-8E42-1581E851C9D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40" name="object 54">
              <a:extLst>
                <a:ext uri="{FF2B5EF4-FFF2-40B4-BE49-F238E27FC236}">
                  <a16:creationId xmlns:a16="http://schemas.microsoft.com/office/drawing/2014/main" xmlns="" id="{6097D6FE-26FB-4E32-AFCF-D90BF1868973}"/>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41" name="object 55">
              <a:extLst>
                <a:ext uri="{FF2B5EF4-FFF2-40B4-BE49-F238E27FC236}">
                  <a16:creationId xmlns:a16="http://schemas.microsoft.com/office/drawing/2014/main" xmlns="" id="{FE6B209E-1AE7-4FAA-B5BB-0CBBB137C95E}"/>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42" name="object 56">
              <a:extLst>
                <a:ext uri="{FF2B5EF4-FFF2-40B4-BE49-F238E27FC236}">
                  <a16:creationId xmlns:a16="http://schemas.microsoft.com/office/drawing/2014/main" xmlns="" id="{BE9C54B3-81B8-467E-9C90-E51C75AF1C5E}"/>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187324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testazione sezione">
    <p:bg>
      <p:bgPr>
        <a:solidFill>
          <a:schemeClr val="tx1"/>
        </a:solidFill>
        <a:effectLst/>
      </p:bgPr>
    </p:bg>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xmlns="" id="{14AB52F8-BE6C-4E5A-B8D7-3639B963CC7B}"/>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13" name="Rettangolo 12">
            <a:extLst>
              <a:ext uri="{FF2B5EF4-FFF2-40B4-BE49-F238E27FC236}">
                <a16:creationId xmlns:a16="http://schemas.microsoft.com/office/drawing/2014/main" xmlns="" id="{64B98025-FCAA-4D0A-8F6D-A573ACDE1096}"/>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Date Placeholder 3">
            <a:extLst>
              <a:ext uri="{FF2B5EF4-FFF2-40B4-BE49-F238E27FC236}">
                <a16:creationId xmlns:a16="http://schemas.microsoft.com/office/drawing/2014/main" xmlns="" id="{BD6607C2-D022-49EB-9B93-D42BE23E0441}"/>
              </a:ext>
            </a:extLst>
          </p:cNvPr>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30/09/2021</a:t>
            </a:r>
            <a:endParaRPr lang="en-US" dirty="0"/>
          </a:p>
        </p:txBody>
      </p:sp>
      <p:sp>
        <p:nvSpPr>
          <p:cNvPr id="19" name="Footer Placeholder 4">
            <a:extLst>
              <a:ext uri="{FF2B5EF4-FFF2-40B4-BE49-F238E27FC236}">
                <a16:creationId xmlns:a16="http://schemas.microsoft.com/office/drawing/2014/main" xmlns="" id="{1257F9D7-6DEA-4CCB-8A2A-EA6E9BD1A9D9}"/>
              </a:ext>
            </a:extLst>
          </p:cNvPr>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La posizione doganale delle unità da diporto unionali ed extraunionali  </a:t>
            </a:r>
            <a:endParaRPr lang="en-US" dirty="0"/>
          </a:p>
        </p:txBody>
      </p:sp>
      <p:sp>
        <p:nvSpPr>
          <p:cNvPr id="20" name="Slide Number Placeholder 5">
            <a:extLst>
              <a:ext uri="{FF2B5EF4-FFF2-40B4-BE49-F238E27FC236}">
                <a16:creationId xmlns:a16="http://schemas.microsoft.com/office/drawing/2014/main" xmlns="" id="{4F6307CD-C1A2-4CBF-8A67-A504ADBDE23E}"/>
              </a:ext>
            </a:extLst>
          </p:cNvPr>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21" name="Connettore diritto 20">
            <a:extLst>
              <a:ext uri="{FF2B5EF4-FFF2-40B4-BE49-F238E27FC236}">
                <a16:creationId xmlns:a16="http://schemas.microsoft.com/office/drawing/2014/main" xmlns="" id="{CD54785E-3FB7-42ED-A211-C4A1B8081C48}"/>
              </a:ext>
            </a:extLst>
          </p:cNvPr>
          <p:cNvCxnSpPr>
            <a:cxnSpLocks/>
          </p:cNvCxnSpPr>
          <p:nvPr/>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xmlns="" id="{8E0DBAD0-3749-4CDF-A7CA-3FB68A9872D3}"/>
              </a:ext>
            </a:extLst>
          </p:cNvPr>
          <p:cNvGrpSpPr>
            <a:grpSpLocks noChangeAspect="1"/>
          </p:cNvGrpSpPr>
          <p:nvPr/>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6A4BB87A-2165-4385-9C60-190D66B0DE1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DEC5B107-CE08-4C98-A862-854F4F0D5A6B}"/>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4" name="object 46">
              <a:extLst>
                <a:ext uri="{FF2B5EF4-FFF2-40B4-BE49-F238E27FC236}">
                  <a16:creationId xmlns:a16="http://schemas.microsoft.com/office/drawing/2014/main" xmlns="" id="{4D45BA01-ABCF-45F4-A04B-16219267F44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5" name="object 47">
              <a:extLst>
                <a:ext uri="{FF2B5EF4-FFF2-40B4-BE49-F238E27FC236}">
                  <a16:creationId xmlns:a16="http://schemas.microsoft.com/office/drawing/2014/main" xmlns="" id="{733AB95D-DF91-4ABF-8853-71574EB95904}"/>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7" name="object 48">
              <a:extLst>
                <a:ext uri="{FF2B5EF4-FFF2-40B4-BE49-F238E27FC236}">
                  <a16:creationId xmlns:a16="http://schemas.microsoft.com/office/drawing/2014/main" xmlns="" id="{4E2BC802-9B63-47A9-B8FF-50E62D425EDE}"/>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2" name="object 49">
              <a:extLst>
                <a:ext uri="{FF2B5EF4-FFF2-40B4-BE49-F238E27FC236}">
                  <a16:creationId xmlns:a16="http://schemas.microsoft.com/office/drawing/2014/main" xmlns="" id="{898D34AB-CD23-459A-8A3B-87F87F39901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23" name="object 50">
              <a:extLst>
                <a:ext uri="{FF2B5EF4-FFF2-40B4-BE49-F238E27FC236}">
                  <a16:creationId xmlns:a16="http://schemas.microsoft.com/office/drawing/2014/main" xmlns="" id="{A16C2683-12A2-4AF9-8462-B4460F679E21}"/>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24" name="object 51">
              <a:extLst>
                <a:ext uri="{FF2B5EF4-FFF2-40B4-BE49-F238E27FC236}">
                  <a16:creationId xmlns:a16="http://schemas.microsoft.com/office/drawing/2014/main" xmlns="" id="{A1861D4D-1BB3-44AC-860B-9DBE5E7FACC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5" name="object 52">
              <a:extLst>
                <a:ext uri="{FF2B5EF4-FFF2-40B4-BE49-F238E27FC236}">
                  <a16:creationId xmlns:a16="http://schemas.microsoft.com/office/drawing/2014/main" xmlns="" id="{069167EC-DAD2-4CC1-9140-6BC8A96DA5FA}"/>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6" name="object 53">
              <a:extLst>
                <a:ext uri="{FF2B5EF4-FFF2-40B4-BE49-F238E27FC236}">
                  <a16:creationId xmlns:a16="http://schemas.microsoft.com/office/drawing/2014/main" xmlns="" id="{85F17B32-3BF1-4BD9-A6CD-A54203F0B56C}"/>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7" name="object 54">
              <a:extLst>
                <a:ext uri="{FF2B5EF4-FFF2-40B4-BE49-F238E27FC236}">
                  <a16:creationId xmlns:a16="http://schemas.microsoft.com/office/drawing/2014/main" xmlns="" id="{44205083-0C31-4601-96FE-415891A0D859}"/>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8" name="object 55">
              <a:extLst>
                <a:ext uri="{FF2B5EF4-FFF2-40B4-BE49-F238E27FC236}">
                  <a16:creationId xmlns:a16="http://schemas.microsoft.com/office/drawing/2014/main" xmlns="" id="{A1913A69-1B7C-4947-8B0E-D051F1B4C801}"/>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9" name="object 56">
              <a:extLst>
                <a:ext uri="{FF2B5EF4-FFF2-40B4-BE49-F238E27FC236}">
                  <a16:creationId xmlns:a16="http://schemas.microsoft.com/office/drawing/2014/main" xmlns="" id="{AC3FEC33-7C4A-4D2D-8683-03054D2AA2AC}"/>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30" name="Immagine 29">
            <a:extLst>
              <a:ext uri="{FF2B5EF4-FFF2-40B4-BE49-F238E27FC236}">
                <a16:creationId xmlns:a16="http://schemas.microsoft.com/office/drawing/2014/main" xmlns="" id="{F6C1C22D-194E-4049-90E4-CE09F7DDB156}"/>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31" name="Rettangolo 30">
            <a:extLst>
              <a:ext uri="{FF2B5EF4-FFF2-40B4-BE49-F238E27FC236}">
                <a16:creationId xmlns:a16="http://schemas.microsoft.com/office/drawing/2014/main" xmlns="" id="{5A6A6963-E124-4ADB-8C75-58C683E5EF95}"/>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2" name="Connettore diritto 31">
            <a:extLst>
              <a:ext uri="{FF2B5EF4-FFF2-40B4-BE49-F238E27FC236}">
                <a16:creationId xmlns:a16="http://schemas.microsoft.com/office/drawing/2014/main" xmlns="" id="{374E7053-C014-4645-B457-0F48E86D7CFF}"/>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33" name="Group 9">
            <a:extLst>
              <a:ext uri="{FF2B5EF4-FFF2-40B4-BE49-F238E27FC236}">
                <a16:creationId xmlns:a16="http://schemas.microsoft.com/office/drawing/2014/main" xmlns="" id="{7A5AD74D-A260-4E1F-8DCC-EC552BF85139}"/>
              </a:ext>
            </a:extLst>
          </p:cNvPr>
          <p:cNvGrpSpPr>
            <a:grpSpLocks noChangeAspect="1"/>
          </p:cNvGrpSpPr>
          <p:nvPr userDrawn="1"/>
        </p:nvGrpSpPr>
        <p:grpSpPr>
          <a:xfrm>
            <a:off x="345499" y="80904"/>
            <a:ext cx="707706" cy="1035621"/>
            <a:chOff x="5729731" y="12946325"/>
            <a:chExt cx="3934794" cy="5757967"/>
          </a:xfrm>
        </p:grpSpPr>
        <p:sp>
          <p:nvSpPr>
            <p:cNvPr id="34" name="object 44">
              <a:extLst>
                <a:ext uri="{FF2B5EF4-FFF2-40B4-BE49-F238E27FC236}">
                  <a16:creationId xmlns:a16="http://schemas.microsoft.com/office/drawing/2014/main" xmlns="" id="{E06EA910-D885-4A9D-ABEF-1C0262780102}"/>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35" name="object 45">
              <a:extLst>
                <a:ext uri="{FF2B5EF4-FFF2-40B4-BE49-F238E27FC236}">
                  <a16:creationId xmlns:a16="http://schemas.microsoft.com/office/drawing/2014/main" xmlns="" id="{0D4DF8C2-83C9-4944-8548-04F5CD802156}"/>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36" name="object 46">
              <a:extLst>
                <a:ext uri="{FF2B5EF4-FFF2-40B4-BE49-F238E27FC236}">
                  <a16:creationId xmlns:a16="http://schemas.microsoft.com/office/drawing/2014/main" xmlns="" id="{1578E694-6AEF-4DCD-9254-1CA735B9D786}"/>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37" name="object 47">
              <a:extLst>
                <a:ext uri="{FF2B5EF4-FFF2-40B4-BE49-F238E27FC236}">
                  <a16:creationId xmlns:a16="http://schemas.microsoft.com/office/drawing/2014/main" xmlns="" id="{E786B5E7-174E-4170-B20B-ED8781DC0573}"/>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38" name="object 48">
              <a:extLst>
                <a:ext uri="{FF2B5EF4-FFF2-40B4-BE49-F238E27FC236}">
                  <a16:creationId xmlns:a16="http://schemas.microsoft.com/office/drawing/2014/main" xmlns="" id="{EDFB7069-244F-432F-A535-DA7F9A770562}"/>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39" name="object 49">
              <a:extLst>
                <a:ext uri="{FF2B5EF4-FFF2-40B4-BE49-F238E27FC236}">
                  <a16:creationId xmlns:a16="http://schemas.microsoft.com/office/drawing/2014/main" xmlns="" id="{54AB8F8F-0136-449E-8D64-13A73D7541A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40" name="object 50">
              <a:extLst>
                <a:ext uri="{FF2B5EF4-FFF2-40B4-BE49-F238E27FC236}">
                  <a16:creationId xmlns:a16="http://schemas.microsoft.com/office/drawing/2014/main" xmlns="" id="{64135C33-2397-4608-A09E-BAE4C50F3665}"/>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41" name="object 51">
              <a:extLst>
                <a:ext uri="{FF2B5EF4-FFF2-40B4-BE49-F238E27FC236}">
                  <a16:creationId xmlns:a16="http://schemas.microsoft.com/office/drawing/2014/main" xmlns="" id="{6800C6CD-5E76-4CDE-A1BD-AA543C44325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42" name="object 52">
              <a:extLst>
                <a:ext uri="{FF2B5EF4-FFF2-40B4-BE49-F238E27FC236}">
                  <a16:creationId xmlns:a16="http://schemas.microsoft.com/office/drawing/2014/main" xmlns="" id="{6AFFED0F-940D-47A7-86F3-887F05EA0D6D}"/>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43" name="object 53">
              <a:extLst>
                <a:ext uri="{FF2B5EF4-FFF2-40B4-BE49-F238E27FC236}">
                  <a16:creationId xmlns:a16="http://schemas.microsoft.com/office/drawing/2014/main" xmlns="" id="{8F51F028-7AA1-4F18-86C0-3CEF375E245F}"/>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44" name="object 54">
              <a:extLst>
                <a:ext uri="{FF2B5EF4-FFF2-40B4-BE49-F238E27FC236}">
                  <a16:creationId xmlns:a16="http://schemas.microsoft.com/office/drawing/2014/main" xmlns="" id="{7BEE4323-5026-4B87-8BDA-DB31A23793A4}"/>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45" name="object 55">
              <a:extLst>
                <a:ext uri="{FF2B5EF4-FFF2-40B4-BE49-F238E27FC236}">
                  <a16:creationId xmlns:a16="http://schemas.microsoft.com/office/drawing/2014/main" xmlns="" id="{5DD00221-BC6F-4290-A96B-CC648C54E46B}"/>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46" name="object 56">
              <a:extLst>
                <a:ext uri="{FF2B5EF4-FFF2-40B4-BE49-F238E27FC236}">
                  <a16:creationId xmlns:a16="http://schemas.microsoft.com/office/drawing/2014/main" xmlns="" id="{92F1304A-06B6-43D7-9655-6D9B95B51C69}"/>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4283906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ue contenuti">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xmlns="" id="{F0161A18-B1AC-4250-8013-D0A1D2A4883B}"/>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17" name="Date Placeholder 3">
            <a:extLst>
              <a:ext uri="{FF2B5EF4-FFF2-40B4-BE49-F238E27FC236}">
                <a16:creationId xmlns:a16="http://schemas.microsoft.com/office/drawing/2014/main" xmlns="" id="{217269C5-BD52-4D05-BEE9-15B6643EB46D}"/>
              </a:ext>
            </a:extLst>
          </p:cNvPr>
          <p:cNvSpPr>
            <a:spLocks noGrp="1"/>
          </p:cNvSpPr>
          <p:nvPr>
            <p:ph type="dt" sz="half" idx="10"/>
          </p:nvPr>
        </p:nvSpPr>
        <p:spPr>
          <a:xfrm>
            <a:off x="9334626" y="6259082"/>
            <a:ext cx="1343706" cy="365125"/>
          </a:xfrm>
        </p:spPr>
        <p:txBody>
          <a:bodyPr/>
          <a:lstStyle>
            <a:lvl1pPr>
              <a:defRPr>
                <a:solidFill>
                  <a:schemeClr val="tx1"/>
                </a:solidFill>
              </a:defRPr>
            </a:lvl1pPr>
          </a:lstStyle>
          <a:p>
            <a:r>
              <a:rPr lang="it-IT"/>
              <a:t>30/09/2021</a:t>
            </a:r>
            <a:endParaRPr lang="en-US" dirty="0"/>
          </a:p>
        </p:txBody>
      </p:sp>
      <p:sp>
        <p:nvSpPr>
          <p:cNvPr id="18" name="Footer Placeholder 4">
            <a:extLst>
              <a:ext uri="{FF2B5EF4-FFF2-40B4-BE49-F238E27FC236}">
                <a16:creationId xmlns:a16="http://schemas.microsoft.com/office/drawing/2014/main" xmlns="" id="{25CD928E-A9B9-4DD9-B7D7-8A28001EE7E4}"/>
              </a:ext>
            </a:extLst>
          </p:cNvPr>
          <p:cNvSpPr>
            <a:spLocks noGrp="1"/>
          </p:cNvSpPr>
          <p:nvPr>
            <p:ph type="ftr" sz="quarter" idx="11"/>
          </p:nvPr>
        </p:nvSpPr>
        <p:spPr>
          <a:xfrm>
            <a:off x="451514" y="6259082"/>
            <a:ext cx="8644320" cy="365125"/>
          </a:xfrm>
        </p:spPr>
        <p:txBody>
          <a:bodyPr/>
          <a:lstStyle>
            <a:lvl1pPr>
              <a:defRPr>
                <a:solidFill>
                  <a:schemeClr val="tx1"/>
                </a:solidFill>
              </a:defRPr>
            </a:lvl1pPr>
          </a:lstStyle>
          <a:p>
            <a:r>
              <a:rPr lang="it-IT"/>
              <a:t>AGENZIA DELLE DOGANE E DEI MONOPOLI – La posizione doganale delle unità da diporto unionali ed extraunionali  </a:t>
            </a:r>
            <a:endParaRPr lang="en-US" dirty="0"/>
          </a:p>
        </p:txBody>
      </p:sp>
      <p:sp>
        <p:nvSpPr>
          <p:cNvPr id="19" name="Slide Number Placeholder 5">
            <a:extLst>
              <a:ext uri="{FF2B5EF4-FFF2-40B4-BE49-F238E27FC236}">
                <a16:creationId xmlns:a16="http://schemas.microsoft.com/office/drawing/2014/main" xmlns="" id="{F0BDB6E8-BCBA-4B85-865B-0326921ED279}"/>
              </a:ext>
            </a:extLst>
          </p:cNvPr>
          <p:cNvSpPr>
            <a:spLocks noGrp="1"/>
          </p:cNvSpPr>
          <p:nvPr>
            <p:ph type="sldNum" sz="quarter" idx="12"/>
          </p:nvPr>
        </p:nvSpPr>
        <p:spPr>
          <a:xfrm>
            <a:off x="10678331" y="6133608"/>
            <a:ext cx="1062155" cy="490599"/>
          </a:xfrm>
        </p:spPr>
        <p:txBody>
          <a:bodyPr/>
          <a:lstStyle>
            <a:lvl1pPr>
              <a:defRPr>
                <a:solidFill>
                  <a:schemeClr val="tx1"/>
                </a:solidFill>
              </a:defRPr>
            </a:lvl1pPr>
          </a:lstStyle>
          <a:p>
            <a:fld id="{D57F1E4F-1CFF-5643-939E-217C01CDF565}" type="slidenum">
              <a:rPr lang="en-US" smtClean="0"/>
              <a:pPr/>
              <a:t>‹N›</a:t>
            </a:fld>
            <a:endParaRPr lang="en-US" dirty="0"/>
          </a:p>
        </p:txBody>
      </p:sp>
      <p:cxnSp>
        <p:nvCxnSpPr>
          <p:cNvPr id="20" name="Connettore diritto 19">
            <a:extLst>
              <a:ext uri="{FF2B5EF4-FFF2-40B4-BE49-F238E27FC236}">
                <a16:creationId xmlns:a16="http://schemas.microsoft.com/office/drawing/2014/main" xmlns="" id="{80613556-6791-4B98-B7AC-4808030B8238}"/>
              </a:ext>
            </a:extLst>
          </p:cNvPr>
          <p:cNvCxnSpPr>
            <a:cxnSpLocks/>
          </p:cNvCxnSpPr>
          <p:nvPr/>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22" name="Rettangolo 12">
            <a:extLst>
              <a:ext uri="{FF2B5EF4-FFF2-40B4-BE49-F238E27FC236}">
                <a16:creationId xmlns:a16="http://schemas.microsoft.com/office/drawing/2014/main" xmlns="" id="{D5B2411E-96E0-48D4-8015-A4E6B5C45546}"/>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3" name="Group 22">
            <a:extLst>
              <a:ext uri="{FF2B5EF4-FFF2-40B4-BE49-F238E27FC236}">
                <a16:creationId xmlns:a16="http://schemas.microsoft.com/office/drawing/2014/main" xmlns="" id="{F0A5FE7C-D54D-4188-9D7B-E3A2CA8903F6}"/>
              </a:ext>
            </a:extLst>
          </p:cNvPr>
          <p:cNvGrpSpPr>
            <a:grpSpLocks noChangeAspect="1"/>
          </p:cNvGrpSpPr>
          <p:nvPr/>
        </p:nvGrpSpPr>
        <p:grpSpPr>
          <a:xfrm>
            <a:off x="345499" y="80904"/>
            <a:ext cx="707706" cy="1035621"/>
            <a:chOff x="5729731" y="12946325"/>
            <a:chExt cx="3934794" cy="5757967"/>
          </a:xfrm>
        </p:grpSpPr>
        <p:sp>
          <p:nvSpPr>
            <p:cNvPr id="24" name="object 44">
              <a:extLst>
                <a:ext uri="{FF2B5EF4-FFF2-40B4-BE49-F238E27FC236}">
                  <a16:creationId xmlns:a16="http://schemas.microsoft.com/office/drawing/2014/main" xmlns="" id="{BF47C21C-1F6C-46B5-9F18-3467BDF2A74D}"/>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25" name="object 45">
              <a:extLst>
                <a:ext uri="{FF2B5EF4-FFF2-40B4-BE49-F238E27FC236}">
                  <a16:creationId xmlns:a16="http://schemas.microsoft.com/office/drawing/2014/main" xmlns="" id="{9C7B4867-B186-4EDB-BEFA-3B50FCA08161}"/>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26" name="object 46">
              <a:extLst>
                <a:ext uri="{FF2B5EF4-FFF2-40B4-BE49-F238E27FC236}">
                  <a16:creationId xmlns:a16="http://schemas.microsoft.com/office/drawing/2014/main" xmlns="" id="{381840E5-60BA-422D-9203-A192CC3DF1D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27" name="object 47">
              <a:extLst>
                <a:ext uri="{FF2B5EF4-FFF2-40B4-BE49-F238E27FC236}">
                  <a16:creationId xmlns:a16="http://schemas.microsoft.com/office/drawing/2014/main" xmlns="" id="{4184EDF1-B55B-4A48-9822-A78827DC88A0}"/>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28" name="object 48">
              <a:extLst>
                <a:ext uri="{FF2B5EF4-FFF2-40B4-BE49-F238E27FC236}">
                  <a16:creationId xmlns:a16="http://schemas.microsoft.com/office/drawing/2014/main" xmlns="" id="{1E48C79C-75CD-4147-B21D-1965178CC5B1}"/>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9" name="object 49">
              <a:extLst>
                <a:ext uri="{FF2B5EF4-FFF2-40B4-BE49-F238E27FC236}">
                  <a16:creationId xmlns:a16="http://schemas.microsoft.com/office/drawing/2014/main" xmlns="" id="{54891AB6-566F-4E00-8A69-5588C164C3E3}"/>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0" name="object 50">
              <a:extLst>
                <a:ext uri="{FF2B5EF4-FFF2-40B4-BE49-F238E27FC236}">
                  <a16:creationId xmlns:a16="http://schemas.microsoft.com/office/drawing/2014/main" xmlns="" id="{5DE94136-B033-4819-9636-AA690BBEC1A4}"/>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1" name="object 51">
              <a:extLst>
                <a:ext uri="{FF2B5EF4-FFF2-40B4-BE49-F238E27FC236}">
                  <a16:creationId xmlns:a16="http://schemas.microsoft.com/office/drawing/2014/main" xmlns="" id="{2166AFCB-FE62-41DE-8009-E6281C48918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2" name="object 52">
              <a:extLst>
                <a:ext uri="{FF2B5EF4-FFF2-40B4-BE49-F238E27FC236}">
                  <a16:creationId xmlns:a16="http://schemas.microsoft.com/office/drawing/2014/main" xmlns="" id="{E7AEEBB3-F84C-430C-A4F2-FF6751ECE38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3" name="object 53">
              <a:extLst>
                <a:ext uri="{FF2B5EF4-FFF2-40B4-BE49-F238E27FC236}">
                  <a16:creationId xmlns:a16="http://schemas.microsoft.com/office/drawing/2014/main" xmlns="" id="{CB842A79-B0A1-4C45-98CC-385C6DCD148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34" name="object 54">
              <a:extLst>
                <a:ext uri="{FF2B5EF4-FFF2-40B4-BE49-F238E27FC236}">
                  <a16:creationId xmlns:a16="http://schemas.microsoft.com/office/drawing/2014/main" xmlns="" id="{EC536FD2-E87B-468E-86A6-FE87317B8A00}"/>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35" name="object 55">
              <a:extLst>
                <a:ext uri="{FF2B5EF4-FFF2-40B4-BE49-F238E27FC236}">
                  <a16:creationId xmlns:a16="http://schemas.microsoft.com/office/drawing/2014/main" xmlns="" id="{85EC7CB0-BBA0-4056-9A27-EA0A4D5883E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36" name="object 56">
              <a:extLst>
                <a:ext uri="{FF2B5EF4-FFF2-40B4-BE49-F238E27FC236}">
                  <a16:creationId xmlns:a16="http://schemas.microsoft.com/office/drawing/2014/main" xmlns="" id="{7FF55598-5F3E-4AF4-A454-A06E8F6827C4}"/>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37" name="Immagine 36">
            <a:extLst>
              <a:ext uri="{FF2B5EF4-FFF2-40B4-BE49-F238E27FC236}">
                <a16:creationId xmlns:a16="http://schemas.microsoft.com/office/drawing/2014/main" xmlns="" id="{71575F1B-CA5F-4763-8340-53BDD62A504C}"/>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cxnSp>
        <p:nvCxnSpPr>
          <p:cNvPr id="38" name="Connettore diritto 37">
            <a:extLst>
              <a:ext uri="{FF2B5EF4-FFF2-40B4-BE49-F238E27FC236}">
                <a16:creationId xmlns:a16="http://schemas.microsoft.com/office/drawing/2014/main" xmlns="" id="{F8C485EF-5080-428E-8CCC-CBD9607B3776}"/>
              </a:ext>
            </a:extLst>
          </p:cNvPr>
          <p:cNvCxnSpPr>
            <a:cxnSpLocks/>
          </p:cNvCxnSpPr>
          <p:nvPr userDrawn="1"/>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39" name="Rettangolo 12">
            <a:extLst>
              <a:ext uri="{FF2B5EF4-FFF2-40B4-BE49-F238E27FC236}">
                <a16:creationId xmlns:a16="http://schemas.microsoft.com/office/drawing/2014/main" xmlns="" id="{0D47C768-EEDF-41E3-B6F7-083D3E0EB1F2}"/>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0" name="Group 22">
            <a:extLst>
              <a:ext uri="{FF2B5EF4-FFF2-40B4-BE49-F238E27FC236}">
                <a16:creationId xmlns:a16="http://schemas.microsoft.com/office/drawing/2014/main" xmlns="" id="{B472AEA2-6698-4544-A3FF-8FD970D1EEEB}"/>
              </a:ext>
            </a:extLst>
          </p:cNvPr>
          <p:cNvGrpSpPr>
            <a:grpSpLocks noChangeAspect="1"/>
          </p:cNvGrpSpPr>
          <p:nvPr userDrawn="1"/>
        </p:nvGrpSpPr>
        <p:grpSpPr>
          <a:xfrm>
            <a:off x="345499" y="80904"/>
            <a:ext cx="707706" cy="1035621"/>
            <a:chOff x="5729731" y="12946325"/>
            <a:chExt cx="3934794" cy="5757967"/>
          </a:xfrm>
        </p:grpSpPr>
        <p:sp>
          <p:nvSpPr>
            <p:cNvPr id="41" name="object 44">
              <a:extLst>
                <a:ext uri="{FF2B5EF4-FFF2-40B4-BE49-F238E27FC236}">
                  <a16:creationId xmlns:a16="http://schemas.microsoft.com/office/drawing/2014/main" xmlns="" id="{ABCDEA04-2FBB-4E2C-9751-1B1AA06A9C83}"/>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42" name="object 45">
              <a:extLst>
                <a:ext uri="{FF2B5EF4-FFF2-40B4-BE49-F238E27FC236}">
                  <a16:creationId xmlns:a16="http://schemas.microsoft.com/office/drawing/2014/main" xmlns="" id="{6C42F770-AED9-4AD3-A80B-F1D15351500E}"/>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43" name="object 46">
              <a:extLst>
                <a:ext uri="{FF2B5EF4-FFF2-40B4-BE49-F238E27FC236}">
                  <a16:creationId xmlns:a16="http://schemas.microsoft.com/office/drawing/2014/main" xmlns="" id="{6EF6E999-FFF4-4D41-8047-4810BED57FC6}"/>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44" name="object 47">
              <a:extLst>
                <a:ext uri="{FF2B5EF4-FFF2-40B4-BE49-F238E27FC236}">
                  <a16:creationId xmlns:a16="http://schemas.microsoft.com/office/drawing/2014/main" xmlns="" id="{E880D01F-4EEB-44F6-B7C5-FB31F3A7E45D}"/>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45" name="object 48">
              <a:extLst>
                <a:ext uri="{FF2B5EF4-FFF2-40B4-BE49-F238E27FC236}">
                  <a16:creationId xmlns:a16="http://schemas.microsoft.com/office/drawing/2014/main" xmlns="" id="{6525C8C0-B880-4C87-A80F-0DE9EFCE4609}"/>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46" name="object 49">
              <a:extLst>
                <a:ext uri="{FF2B5EF4-FFF2-40B4-BE49-F238E27FC236}">
                  <a16:creationId xmlns:a16="http://schemas.microsoft.com/office/drawing/2014/main" xmlns="" id="{4F16AFF3-BC69-4EC2-98B3-A7689539160F}"/>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47" name="object 50">
              <a:extLst>
                <a:ext uri="{FF2B5EF4-FFF2-40B4-BE49-F238E27FC236}">
                  <a16:creationId xmlns:a16="http://schemas.microsoft.com/office/drawing/2014/main" xmlns="" id="{AB3826AC-D6A4-4093-A5D5-DD70EA767677}"/>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48" name="object 51">
              <a:extLst>
                <a:ext uri="{FF2B5EF4-FFF2-40B4-BE49-F238E27FC236}">
                  <a16:creationId xmlns:a16="http://schemas.microsoft.com/office/drawing/2014/main" xmlns="" id="{D6AEFD08-EE94-4C21-8C4B-B8E16F7F8166}"/>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49" name="object 52">
              <a:extLst>
                <a:ext uri="{FF2B5EF4-FFF2-40B4-BE49-F238E27FC236}">
                  <a16:creationId xmlns:a16="http://schemas.microsoft.com/office/drawing/2014/main" xmlns="" id="{15EC5468-4916-4C2C-93AA-542FC6DEE92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50" name="object 53">
              <a:extLst>
                <a:ext uri="{FF2B5EF4-FFF2-40B4-BE49-F238E27FC236}">
                  <a16:creationId xmlns:a16="http://schemas.microsoft.com/office/drawing/2014/main" xmlns="" id="{045C5A59-0C89-44D4-86DD-7A8BC9C5A20D}"/>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51" name="object 54">
              <a:extLst>
                <a:ext uri="{FF2B5EF4-FFF2-40B4-BE49-F238E27FC236}">
                  <a16:creationId xmlns:a16="http://schemas.microsoft.com/office/drawing/2014/main" xmlns="" id="{7429775B-1CA4-473B-A128-A9043A379621}"/>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52" name="object 55">
              <a:extLst>
                <a:ext uri="{FF2B5EF4-FFF2-40B4-BE49-F238E27FC236}">
                  <a16:creationId xmlns:a16="http://schemas.microsoft.com/office/drawing/2014/main" xmlns="" id="{8273EBF7-479A-4244-A81F-88FC70D06340}"/>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53" name="object 56">
              <a:extLst>
                <a:ext uri="{FF2B5EF4-FFF2-40B4-BE49-F238E27FC236}">
                  <a16:creationId xmlns:a16="http://schemas.microsoft.com/office/drawing/2014/main" xmlns="" id="{EF64CF7E-674D-4B6E-8FEC-A9EC19FD6BC3}"/>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63518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512CA09D-EEF9-4733-9E0D-8C36FB3FEF17}"/>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r>
              <a:rPr lang="it-IT"/>
              <a:t>30/09/2021</a:t>
            </a:r>
            <a:endParaRPr lang="en-US" dirty="0"/>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r>
              <a:rPr lang="it-IT"/>
              <a:t>AGENZIA DELLE DOGANE E DEI MONOPOLI – La posizione doganale delle unità da diporto unionali ed extraunionali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5" name="Connettore diritto 14">
            <a:extLst>
              <a:ext uri="{FF2B5EF4-FFF2-40B4-BE49-F238E27FC236}">
                <a16:creationId xmlns:a16="http://schemas.microsoft.com/office/drawing/2014/main" xmlns="" id="{5186DD1E-A056-4342-BE80-FF20A2600F78}"/>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xmlns="" id="{A0DA35CE-634A-41AD-8643-F468F576040E}"/>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xmlns="" id="{4C5F7654-60EA-40E7-8A0E-93CF8B3C8F6D}"/>
              </a:ext>
            </a:extLst>
          </p:cNvPr>
          <p:cNvPicPr>
            <a:picLocks noChangeAspect="1"/>
          </p:cNvPicPr>
          <p:nvPr userDrawn="1"/>
        </p:nvPicPr>
        <p:blipFill>
          <a:blip r:embed="rId2"/>
          <a:stretch>
            <a:fillRect/>
          </a:stretch>
        </p:blipFill>
        <p:spPr>
          <a:xfrm>
            <a:off x="3078355" y="1407348"/>
            <a:ext cx="6981885" cy="291139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olo e contenuto">
    <p:bg>
      <p:bgPr>
        <a:solidFill>
          <a:schemeClr val="tx1"/>
        </a:solidFill>
        <a:effectLst/>
      </p:bgPr>
    </p:bg>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xmlns="" id="{7122C3BE-8235-4CCD-BB14-25E40BA64D0A}"/>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4" name="Date Placeholder 3"/>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30/09/2021</a:t>
            </a:r>
            <a:endParaRPr lang="en-US" dirty="0"/>
          </a:p>
        </p:txBody>
      </p:sp>
      <p:sp>
        <p:nvSpPr>
          <p:cNvPr id="5" name="Footer Placeholder 4"/>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La posizione doganale delle unità da diporto unionali ed extraunionali  </a:t>
            </a:r>
            <a:endParaRPr lang="en-US" dirty="0"/>
          </a:p>
        </p:txBody>
      </p:sp>
      <p:sp>
        <p:nvSpPr>
          <p:cNvPr id="6" name="Slide Number Placeholder 5"/>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9F1A3202-618A-46CB-812C-07A7E7A50F67}"/>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9" name="Rettangolo 12">
            <a:extLst>
              <a:ext uri="{FF2B5EF4-FFF2-40B4-BE49-F238E27FC236}">
                <a16:creationId xmlns:a16="http://schemas.microsoft.com/office/drawing/2014/main" xmlns="" id="{D3AFB88D-AC52-4545-AA1D-B22A7B6EF71E}"/>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0" name="Group 9">
            <a:extLst>
              <a:ext uri="{FF2B5EF4-FFF2-40B4-BE49-F238E27FC236}">
                <a16:creationId xmlns:a16="http://schemas.microsoft.com/office/drawing/2014/main" xmlns="" id="{F508D5A1-216C-4C17-A367-35578FA592CA}"/>
              </a:ext>
            </a:extLst>
          </p:cNvPr>
          <p:cNvGrpSpPr>
            <a:grpSpLocks noChangeAspect="1"/>
          </p:cNvGrpSpPr>
          <p:nvPr userDrawn="1"/>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7B57D190-C167-4154-8931-1D89CBA7599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9DC66B1D-7D45-47B5-99C3-B15FD30DA290}"/>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3" name="object 46">
              <a:extLst>
                <a:ext uri="{FF2B5EF4-FFF2-40B4-BE49-F238E27FC236}">
                  <a16:creationId xmlns:a16="http://schemas.microsoft.com/office/drawing/2014/main" xmlns="" id="{BB6D31EE-8D2F-4B73-9099-A9F8688DB2AD}"/>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4" name="object 47">
              <a:extLst>
                <a:ext uri="{FF2B5EF4-FFF2-40B4-BE49-F238E27FC236}">
                  <a16:creationId xmlns:a16="http://schemas.microsoft.com/office/drawing/2014/main" xmlns="" id="{A26085D1-F7E5-43C8-8B24-F22D7C5137F2}"/>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6" name="object 48">
              <a:extLst>
                <a:ext uri="{FF2B5EF4-FFF2-40B4-BE49-F238E27FC236}">
                  <a16:creationId xmlns:a16="http://schemas.microsoft.com/office/drawing/2014/main" xmlns="" id="{02CE4B8D-1AAF-4CE7-8D08-AE2B9B25D69B}"/>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17" name="object 49">
              <a:extLst>
                <a:ext uri="{FF2B5EF4-FFF2-40B4-BE49-F238E27FC236}">
                  <a16:creationId xmlns:a16="http://schemas.microsoft.com/office/drawing/2014/main" xmlns="" id="{1AEC1988-02A8-4940-A2B3-2E4BA8D13C46}"/>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18" name="object 50">
              <a:extLst>
                <a:ext uri="{FF2B5EF4-FFF2-40B4-BE49-F238E27FC236}">
                  <a16:creationId xmlns:a16="http://schemas.microsoft.com/office/drawing/2014/main" xmlns="" id="{B0AF7C17-52A2-42EE-849F-5E086595396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19" name="object 51">
              <a:extLst>
                <a:ext uri="{FF2B5EF4-FFF2-40B4-BE49-F238E27FC236}">
                  <a16:creationId xmlns:a16="http://schemas.microsoft.com/office/drawing/2014/main" xmlns="" id="{B4B22C0A-16E2-465E-A4F0-6106F264DE2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0" name="object 52">
              <a:extLst>
                <a:ext uri="{FF2B5EF4-FFF2-40B4-BE49-F238E27FC236}">
                  <a16:creationId xmlns:a16="http://schemas.microsoft.com/office/drawing/2014/main" xmlns="" id="{1349815B-C894-4E81-867C-1D28E96582D1}"/>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1" name="object 53">
              <a:extLst>
                <a:ext uri="{FF2B5EF4-FFF2-40B4-BE49-F238E27FC236}">
                  <a16:creationId xmlns:a16="http://schemas.microsoft.com/office/drawing/2014/main" xmlns="" id="{0F781E29-2F04-4078-BFB6-7383A8D47662}"/>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2" name="object 54">
              <a:extLst>
                <a:ext uri="{FF2B5EF4-FFF2-40B4-BE49-F238E27FC236}">
                  <a16:creationId xmlns:a16="http://schemas.microsoft.com/office/drawing/2014/main" xmlns="" id="{6133A6AE-2FCF-4784-AE17-7196E509092C}"/>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3" name="object 55">
              <a:extLst>
                <a:ext uri="{FF2B5EF4-FFF2-40B4-BE49-F238E27FC236}">
                  <a16:creationId xmlns:a16="http://schemas.microsoft.com/office/drawing/2014/main" xmlns="" id="{7623DD57-4024-492E-875F-EF4BC1F9AB1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5" name="object 56">
              <a:extLst>
                <a:ext uri="{FF2B5EF4-FFF2-40B4-BE49-F238E27FC236}">
                  <a16:creationId xmlns:a16="http://schemas.microsoft.com/office/drawing/2014/main" xmlns="" id="{10E2E80E-21DC-4DA7-93A3-A064C7DF4811}"/>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Intestazione sezione">
    <p:bg>
      <p:bgPr>
        <a:solidFill>
          <a:schemeClr val="tx1"/>
        </a:solidFill>
        <a:effectLst/>
      </p:bgPr>
    </p:bg>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xmlns="" id="{14AB52F8-BE6C-4E5A-B8D7-3639B963CC7B}"/>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13" name="Rettangolo 12">
            <a:extLst>
              <a:ext uri="{FF2B5EF4-FFF2-40B4-BE49-F238E27FC236}">
                <a16:creationId xmlns:a16="http://schemas.microsoft.com/office/drawing/2014/main" xmlns="" id="{64B98025-FCAA-4D0A-8F6D-A573ACDE109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Date Placeholder 3">
            <a:extLst>
              <a:ext uri="{FF2B5EF4-FFF2-40B4-BE49-F238E27FC236}">
                <a16:creationId xmlns:a16="http://schemas.microsoft.com/office/drawing/2014/main" xmlns="" id="{BD6607C2-D022-49EB-9B93-D42BE23E0441}"/>
              </a:ext>
            </a:extLst>
          </p:cNvPr>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30/09/2021</a:t>
            </a:r>
            <a:endParaRPr lang="en-US" dirty="0"/>
          </a:p>
        </p:txBody>
      </p:sp>
      <p:sp>
        <p:nvSpPr>
          <p:cNvPr id="19" name="Footer Placeholder 4">
            <a:extLst>
              <a:ext uri="{FF2B5EF4-FFF2-40B4-BE49-F238E27FC236}">
                <a16:creationId xmlns:a16="http://schemas.microsoft.com/office/drawing/2014/main" xmlns="" id="{1257F9D7-6DEA-4CCB-8A2A-EA6E9BD1A9D9}"/>
              </a:ext>
            </a:extLst>
          </p:cNvPr>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La posizione doganale delle unità da diporto unionali ed extraunionali  </a:t>
            </a:r>
            <a:endParaRPr lang="en-US" dirty="0"/>
          </a:p>
        </p:txBody>
      </p:sp>
      <p:sp>
        <p:nvSpPr>
          <p:cNvPr id="20" name="Slide Number Placeholder 5">
            <a:extLst>
              <a:ext uri="{FF2B5EF4-FFF2-40B4-BE49-F238E27FC236}">
                <a16:creationId xmlns:a16="http://schemas.microsoft.com/office/drawing/2014/main" xmlns="" id="{4F6307CD-C1A2-4CBF-8A67-A504ADBDE23E}"/>
              </a:ext>
            </a:extLst>
          </p:cNvPr>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21" name="Connettore diritto 20">
            <a:extLst>
              <a:ext uri="{FF2B5EF4-FFF2-40B4-BE49-F238E27FC236}">
                <a16:creationId xmlns:a16="http://schemas.microsoft.com/office/drawing/2014/main" xmlns="" id="{CD54785E-3FB7-42ED-A211-C4A1B8081C48}"/>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xmlns="" id="{8E0DBAD0-3749-4CDF-A7CA-3FB68A9872D3}"/>
              </a:ext>
            </a:extLst>
          </p:cNvPr>
          <p:cNvGrpSpPr>
            <a:grpSpLocks noChangeAspect="1"/>
          </p:cNvGrpSpPr>
          <p:nvPr userDrawn="1"/>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6A4BB87A-2165-4385-9C60-190D66B0DE1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DEC5B107-CE08-4C98-A862-854F4F0D5A6B}"/>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4" name="object 46">
              <a:extLst>
                <a:ext uri="{FF2B5EF4-FFF2-40B4-BE49-F238E27FC236}">
                  <a16:creationId xmlns:a16="http://schemas.microsoft.com/office/drawing/2014/main" xmlns="" id="{4D45BA01-ABCF-45F4-A04B-16219267F44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5" name="object 47">
              <a:extLst>
                <a:ext uri="{FF2B5EF4-FFF2-40B4-BE49-F238E27FC236}">
                  <a16:creationId xmlns:a16="http://schemas.microsoft.com/office/drawing/2014/main" xmlns="" id="{733AB95D-DF91-4ABF-8853-71574EB95904}"/>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7" name="object 48">
              <a:extLst>
                <a:ext uri="{FF2B5EF4-FFF2-40B4-BE49-F238E27FC236}">
                  <a16:creationId xmlns:a16="http://schemas.microsoft.com/office/drawing/2014/main" xmlns="" id="{4E2BC802-9B63-47A9-B8FF-50E62D425EDE}"/>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2" name="object 49">
              <a:extLst>
                <a:ext uri="{FF2B5EF4-FFF2-40B4-BE49-F238E27FC236}">
                  <a16:creationId xmlns:a16="http://schemas.microsoft.com/office/drawing/2014/main" xmlns="" id="{898D34AB-CD23-459A-8A3B-87F87F39901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23" name="object 50">
              <a:extLst>
                <a:ext uri="{FF2B5EF4-FFF2-40B4-BE49-F238E27FC236}">
                  <a16:creationId xmlns:a16="http://schemas.microsoft.com/office/drawing/2014/main" xmlns="" id="{A16C2683-12A2-4AF9-8462-B4460F679E21}"/>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24" name="object 51">
              <a:extLst>
                <a:ext uri="{FF2B5EF4-FFF2-40B4-BE49-F238E27FC236}">
                  <a16:creationId xmlns:a16="http://schemas.microsoft.com/office/drawing/2014/main" xmlns="" id="{A1861D4D-1BB3-44AC-860B-9DBE5E7FACC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5" name="object 52">
              <a:extLst>
                <a:ext uri="{FF2B5EF4-FFF2-40B4-BE49-F238E27FC236}">
                  <a16:creationId xmlns:a16="http://schemas.microsoft.com/office/drawing/2014/main" xmlns="" id="{069167EC-DAD2-4CC1-9140-6BC8A96DA5FA}"/>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6" name="object 53">
              <a:extLst>
                <a:ext uri="{FF2B5EF4-FFF2-40B4-BE49-F238E27FC236}">
                  <a16:creationId xmlns:a16="http://schemas.microsoft.com/office/drawing/2014/main" xmlns="" id="{85F17B32-3BF1-4BD9-A6CD-A54203F0B56C}"/>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7" name="object 54">
              <a:extLst>
                <a:ext uri="{FF2B5EF4-FFF2-40B4-BE49-F238E27FC236}">
                  <a16:creationId xmlns:a16="http://schemas.microsoft.com/office/drawing/2014/main" xmlns="" id="{44205083-0C31-4601-96FE-415891A0D859}"/>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8" name="object 55">
              <a:extLst>
                <a:ext uri="{FF2B5EF4-FFF2-40B4-BE49-F238E27FC236}">
                  <a16:creationId xmlns:a16="http://schemas.microsoft.com/office/drawing/2014/main" xmlns="" id="{A1913A69-1B7C-4947-8B0E-D051F1B4C801}"/>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9" name="object 56">
              <a:extLst>
                <a:ext uri="{FF2B5EF4-FFF2-40B4-BE49-F238E27FC236}">
                  <a16:creationId xmlns:a16="http://schemas.microsoft.com/office/drawing/2014/main" xmlns="" id="{AC3FEC33-7C4A-4D2D-8683-03054D2AA2AC}"/>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ue contenuti">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xmlns="" id="{F0161A18-B1AC-4250-8013-D0A1D2A4883B}"/>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17" name="Date Placeholder 3">
            <a:extLst>
              <a:ext uri="{FF2B5EF4-FFF2-40B4-BE49-F238E27FC236}">
                <a16:creationId xmlns:a16="http://schemas.microsoft.com/office/drawing/2014/main" xmlns="" id="{217269C5-BD52-4D05-BEE9-15B6643EB46D}"/>
              </a:ext>
            </a:extLst>
          </p:cNvPr>
          <p:cNvSpPr>
            <a:spLocks noGrp="1"/>
          </p:cNvSpPr>
          <p:nvPr>
            <p:ph type="dt" sz="half" idx="10"/>
          </p:nvPr>
        </p:nvSpPr>
        <p:spPr>
          <a:xfrm>
            <a:off x="9334626" y="6259082"/>
            <a:ext cx="1343706" cy="365125"/>
          </a:xfrm>
        </p:spPr>
        <p:txBody>
          <a:bodyPr/>
          <a:lstStyle>
            <a:lvl1pPr>
              <a:defRPr>
                <a:solidFill>
                  <a:schemeClr val="tx1"/>
                </a:solidFill>
              </a:defRPr>
            </a:lvl1pPr>
          </a:lstStyle>
          <a:p>
            <a:r>
              <a:rPr lang="it-IT"/>
              <a:t>30/09/2021</a:t>
            </a:r>
            <a:endParaRPr lang="en-US" dirty="0"/>
          </a:p>
        </p:txBody>
      </p:sp>
      <p:sp>
        <p:nvSpPr>
          <p:cNvPr id="18" name="Footer Placeholder 4">
            <a:extLst>
              <a:ext uri="{FF2B5EF4-FFF2-40B4-BE49-F238E27FC236}">
                <a16:creationId xmlns:a16="http://schemas.microsoft.com/office/drawing/2014/main" xmlns="" id="{25CD928E-A9B9-4DD9-B7D7-8A28001EE7E4}"/>
              </a:ext>
            </a:extLst>
          </p:cNvPr>
          <p:cNvSpPr>
            <a:spLocks noGrp="1"/>
          </p:cNvSpPr>
          <p:nvPr>
            <p:ph type="ftr" sz="quarter" idx="11"/>
          </p:nvPr>
        </p:nvSpPr>
        <p:spPr>
          <a:xfrm>
            <a:off x="451514" y="6259082"/>
            <a:ext cx="8644320" cy="365125"/>
          </a:xfrm>
        </p:spPr>
        <p:txBody>
          <a:bodyPr/>
          <a:lstStyle>
            <a:lvl1pPr>
              <a:defRPr>
                <a:solidFill>
                  <a:schemeClr val="tx1"/>
                </a:solidFill>
              </a:defRPr>
            </a:lvl1pPr>
          </a:lstStyle>
          <a:p>
            <a:r>
              <a:rPr lang="it-IT"/>
              <a:t>AGENZIA DELLE DOGANE E DEI MONOPOLI – La posizione doganale delle unità da diporto unionali ed extraunionali  </a:t>
            </a:r>
            <a:endParaRPr lang="en-US" dirty="0"/>
          </a:p>
        </p:txBody>
      </p:sp>
      <p:sp>
        <p:nvSpPr>
          <p:cNvPr id="19" name="Slide Number Placeholder 5">
            <a:extLst>
              <a:ext uri="{FF2B5EF4-FFF2-40B4-BE49-F238E27FC236}">
                <a16:creationId xmlns:a16="http://schemas.microsoft.com/office/drawing/2014/main" xmlns="" id="{F0BDB6E8-BCBA-4B85-865B-0326921ED279}"/>
              </a:ext>
            </a:extLst>
          </p:cNvPr>
          <p:cNvSpPr>
            <a:spLocks noGrp="1"/>
          </p:cNvSpPr>
          <p:nvPr>
            <p:ph type="sldNum" sz="quarter" idx="12"/>
          </p:nvPr>
        </p:nvSpPr>
        <p:spPr>
          <a:xfrm>
            <a:off x="10678331" y="6133608"/>
            <a:ext cx="1062155" cy="490599"/>
          </a:xfrm>
        </p:spPr>
        <p:txBody>
          <a:bodyPr/>
          <a:lstStyle>
            <a:lvl1pPr>
              <a:defRPr>
                <a:solidFill>
                  <a:schemeClr val="tx1"/>
                </a:solidFill>
              </a:defRPr>
            </a:lvl1pPr>
          </a:lstStyle>
          <a:p>
            <a:fld id="{D57F1E4F-1CFF-5643-939E-217C01CDF565}" type="slidenum">
              <a:rPr lang="en-US" smtClean="0"/>
              <a:pPr/>
              <a:t>‹N›</a:t>
            </a:fld>
            <a:endParaRPr lang="en-US" dirty="0"/>
          </a:p>
        </p:txBody>
      </p:sp>
      <p:cxnSp>
        <p:nvCxnSpPr>
          <p:cNvPr id="20" name="Connettore diritto 19">
            <a:extLst>
              <a:ext uri="{FF2B5EF4-FFF2-40B4-BE49-F238E27FC236}">
                <a16:creationId xmlns:a16="http://schemas.microsoft.com/office/drawing/2014/main" xmlns="" id="{80613556-6791-4B98-B7AC-4808030B8238}"/>
              </a:ext>
            </a:extLst>
          </p:cNvPr>
          <p:cNvCxnSpPr>
            <a:cxnSpLocks/>
          </p:cNvCxnSpPr>
          <p:nvPr userDrawn="1"/>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22" name="Rettangolo 12">
            <a:extLst>
              <a:ext uri="{FF2B5EF4-FFF2-40B4-BE49-F238E27FC236}">
                <a16:creationId xmlns:a16="http://schemas.microsoft.com/office/drawing/2014/main" xmlns="" id="{D5B2411E-96E0-48D4-8015-A4E6B5C4554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3" name="Group 22">
            <a:extLst>
              <a:ext uri="{FF2B5EF4-FFF2-40B4-BE49-F238E27FC236}">
                <a16:creationId xmlns:a16="http://schemas.microsoft.com/office/drawing/2014/main" xmlns="" id="{F0A5FE7C-D54D-4188-9D7B-E3A2CA8903F6}"/>
              </a:ext>
            </a:extLst>
          </p:cNvPr>
          <p:cNvGrpSpPr>
            <a:grpSpLocks noChangeAspect="1"/>
          </p:cNvGrpSpPr>
          <p:nvPr userDrawn="1"/>
        </p:nvGrpSpPr>
        <p:grpSpPr>
          <a:xfrm>
            <a:off x="345499" y="80904"/>
            <a:ext cx="707706" cy="1035621"/>
            <a:chOff x="5729731" y="12946325"/>
            <a:chExt cx="3934794" cy="5757967"/>
          </a:xfrm>
        </p:grpSpPr>
        <p:sp>
          <p:nvSpPr>
            <p:cNvPr id="24" name="object 44">
              <a:extLst>
                <a:ext uri="{FF2B5EF4-FFF2-40B4-BE49-F238E27FC236}">
                  <a16:creationId xmlns:a16="http://schemas.microsoft.com/office/drawing/2014/main" xmlns="" id="{BF47C21C-1F6C-46B5-9F18-3467BDF2A74D}"/>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25" name="object 45">
              <a:extLst>
                <a:ext uri="{FF2B5EF4-FFF2-40B4-BE49-F238E27FC236}">
                  <a16:creationId xmlns:a16="http://schemas.microsoft.com/office/drawing/2014/main" xmlns="" id="{9C7B4867-B186-4EDB-BEFA-3B50FCA08161}"/>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26" name="object 46">
              <a:extLst>
                <a:ext uri="{FF2B5EF4-FFF2-40B4-BE49-F238E27FC236}">
                  <a16:creationId xmlns:a16="http://schemas.microsoft.com/office/drawing/2014/main" xmlns="" id="{381840E5-60BA-422D-9203-A192CC3DF1D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27" name="object 47">
              <a:extLst>
                <a:ext uri="{FF2B5EF4-FFF2-40B4-BE49-F238E27FC236}">
                  <a16:creationId xmlns:a16="http://schemas.microsoft.com/office/drawing/2014/main" xmlns="" id="{4184EDF1-B55B-4A48-9822-A78827DC88A0}"/>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28" name="object 48">
              <a:extLst>
                <a:ext uri="{FF2B5EF4-FFF2-40B4-BE49-F238E27FC236}">
                  <a16:creationId xmlns:a16="http://schemas.microsoft.com/office/drawing/2014/main" xmlns="" id="{1E48C79C-75CD-4147-B21D-1965178CC5B1}"/>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9" name="object 49">
              <a:extLst>
                <a:ext uri="{FF2B5EF4-FFF2-40B4-BE49-F238E27FC236}">
                  <a16:creationId xmlns:a16="http://schemas.microsoft.com/office/drawing/2014/main" xmlns="" id="{54891AB6-566F-4E00-8A69-5588C164C3E3}"/>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0" name="object 50">
              <a:extLst>
                <a:ext uri="{FF2B5EF4-FFF2-40B4-BE49-F238E27FC236}">
                  <a16:creationId xmlns:a16="http://schemas.microsoft.com/office/drawing/2014/main" xmlns="" id="{5DE94136-B033-4819-9636-AA690BBEC1A4}"/>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1" name="object 51">
              <a:extLst>
                <a:ext uri="{FF2B5EF4-FFF2-40B4-BE49-F238E27FC236}">
                  <a16:creationId xmlns:a16="http://schemas.microsoft.com/office/drawing/2014/main" xmlns="" id="{2166AFCB-FE62-41DE-8009-E6281C48918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2" name="object 52">
              <a:extLst>
                <a:ext uri="{FF2B5EF4-FFF2-40B4-BE49-F238E27FC236}">
                  <a16:creationId xmlns:a16="http://schemas.microsoft.com/office/drawing/2014/main" xmlns="" id="{E7AEEBB3-F84C-430C-A4F2-FF6751ECE38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3" name="object 53">
              <a:extLst>
                <a:ext uri="{FF2B5EF4-FFF2-40B4-BE49-F238E27FC236}">
                  <a16:creationId xmlns:a16="http://schemas.microsoft.com/office/drawing/2014/main" xmlns="" id="{CB842A79-B0A1-4C45-98CC-385C6DCD148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34" name="object 54">
              <a:extLst>
                <a:ext uri="{FF2B5EF4-FFF2-40B4-BE49-F238E27FC236}">
                  <a16:creationId xmlns:a16="http://schemas.microsoft.com/office/drawing/2014/main" xmlns="" id="{EC536FD2-E87B-468E-86A6-FE87317B8A00}"/>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35" name="object 55">
              <a:extLst>
                <a:ext uri="{FF2B5EF4-FFF2-40B4-BE49-F238E27FC236}">
                  <a16:creationId xmlns:a16="http://schemas.microsoft.com/office/drawing/2014/main" xmlns="" id="{85EC7CB0-BBA0-4056-9A27-EA0A4D5883E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36" name="object 56">
              <a:extLst>
                <a:ext uri="{FF2B5EF4-FFF2-40B4-BE49-F238E27FC236}">
                  <a16:creationId xmlns:a16="http://schemas.microsoft.com/office/drawing/2014/main" xmlns="" id="{7FF55598-5F3E-4AF4-A454-A06E8F6827C4}"/>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latin typeface="Helvetica LT Std Cond" panose="020B0506020202030204" pitchFamily="34" charset="0"/>
              </a:defRPr>
            </a:lvl1pPr>
          </a:lstStyle>
          <a:p>
            <a:r>
              <a:rPr lang="it-IT"/>
              <a:t>AGENZIA DELLE DOGANE E DEI MONOPOLI – La posizione doganale delle unità da diporto unionali ed extraunionali  </a:t>
            </a:r>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latin typeface="Helvetica LT Std Cond" panose="020B0506020202030204" pitchFamily="34" charset="0"/>
              </a:defRPr>
            </a:lvl1pPr>
          </a:lstStyle>
          <a:p>
            <a:r>
              <a:rPr lang="it-IT"/>
              <a:t>30/09/2021</a:t>
            </a:r>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latin typeface="Helvetica LT Std Cond" panose="020B0506020202030204" pitchFamily="34" charset="0"/>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96235731"/>
      </p:ext>
    </p:extLst>
  </p:cSld>
  <p:clrMap bg1="dk1" tx1="lt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49" r:id="rId5"/>
    <p:sldLayoutId id="2147483650" r:id="rId6"/>
    <p:sldLayoutId id="2147483651" r:id="rId7"/>
    <p:sldLayoutId id="2147483652" r:id="rId8"/>
  </p:sldLayoutIdLst>
  <p:hf sldNum="0" hdr="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xmlns="" id="{1A1DD593-3F75-4466-B6C6-AE5138E93564}"/>
              </a:ext>
            </a:extLst>
          </p:cNvPr>
          <p:cNvSpPr txBox="1"/>
          <p:nvPr/>
        </p:nvSpPr>
        <p:spPr>
          <a:xfrm>
            <a:off x="0" y="5251800"/>
            <a:ext cx="5674771" cy="307777"/>
          </a:xfrm>
          <a:prstGeom prst="rect">
            <a:avLst/>
          </a:prstGeom>
          <a:noFill/>
        </p:spPr>
        <p:txBody>
          <a:bodyPr wrap="square" rtlCol="0">
            <a:spAutoFit/>
          </a:bodyPr>
          <a:lstStyle/>
          <a:p>
            <a:pPr algn="ctr"/>
            <a:r>
              <a:rPr lang="it-IT" altLang="it-IT" sz="1400" b="1" dirty="0">
                <a:latin typeface="Garamond" panose="02020404030301010803" pitchFamily="18" charset="0"/>
              </a:rPr>
              <a:t>LA POSIZIONE DOGANALE DELLE UNITÀ DA DIPORTO</a:t>
            </a:r>
          </a:p>
        </p:txBody>
      </p:sp>
      <p:sp>
        <p:nvSpPr>
          <p:cNvPr id="9" name="CasellaDiTesto 8">
            <a:extLst>
              <a:ext uri="{FF2B5EF4-FFF2-40B4-BE49-F238E27FC236}">
                <a16:creationId xmlns:a16="http://schemas.microsoft.com/office/drawing/2014/main" xmlns="" id="{67EF3514-B4B7-45D3-B67E-EB8CE94C4EE6}"/>
              </a:ext>
            </a:extLst>
          </p:cNvPr>
          <p:cNvSpPr txBox="1"/>
          <p:nvPr/>
        </p:nvSpPr>
        <p:spPr>
          <a:xfrm>
            <a:off x="7462732" y="251457"/>
            <a:ext cx="3139811" cy="400110"/>
          </a:xfrm>
          <a:prstGeom prst="rect">
            <a:avLst/>
          </a:prstGeom>
          <a:noFill/>
        </p:spPr>
        <p:txBody>
          <a:bodyPr wrap="square" rtlCol="0">
            <a:spAutoFit/>
          </a:bodyPr>
          <a:lstStyle/>
          <a:p>
            <a:r>
              <a:rPr lang="it-IT" sz="2000" b="1" dirty="0">
                <a:latin typeface="Garamond" panose="02020404030301010803" pitchFamily="18" charset="0"/>
              </a:rPr>
              <a:t>Livorno, 30 settembre 2021 </a:t>
            </a:r>
          </a:p>
        </p:txBody>
      </p:sp>
      <p:sp>
        <p:nvSpPr>
          <p:cNvPr id="3" name="Rectangle 2"/>
          <p:cNvSpPr/>
          <p:nvPr/>
        </p:nvSpPr>
        <p:spPr>
          <a:xfrm>
            <a:off x="523676" y="128347"/>
            <a:ext cx="4627418" cy="646331"/>
          </a:xfrm>
          <a:prstGeom prst="rect">
            <a:avLst/>
          </a:prstGeom>
        </p:spPr>
        <p:txBody>
          <a:bodyPr wrap="square">
            <a:spAutoFit/>
          </a:bodyPr>
          <a:lstStyle/>
          <a:p>
            <a:pPr algn="ctr">
              <a:spcAft>
                <a:spcPts val="0"/>
              </a:spcAft>
              <a:defRPr/>
            </a:pPr>
            <a:r>
              <a:rPr lang="it-IT" b="1" cap="small" dirty="0">
                <a:solidFill>
                  <a:schemeClr val="bg2"/>
                </a:solidFill>
                <a:latin typeface="Garamond" panose="02020404030301010803" pitchFamily="18" charset="0"/>
                <a:ea typeface="Calibri" panose="020F0502020204030204" pitchFamily="34" charset="0"/>
                <a:cs typeface="Arial" panose="020B0604020202020204" pitchFamily="34" charset="0"/>
              </a:rPr>
              <a:t>DT VI - Toscana, Sardegna e Umbria</a:t>
            </a:r>
            <a:endParaRPr lang="it-IT" dirty="0">
              <a:solidFill>
                <a:schemeClr val="bg2"/>
              </a:solidFill>
              <a:latin typeface="Garamond" panose="02020404030301010803" pitchFamily="18" charset="0"/>
              <a:ea typeface="Calibri" panose="020F0502020204030204" pitchFamily="34" charset="0"/>
              <a:cs typeface="Arial" panose="020B0604020202020204" pitchFamily="34" charset="0"/>
            </a:endParaRPr>
          </a:p>
          <a:p>
            <a:pPr algn="ctr">
              <a:spcAft>
                <a:spcPts val="0"/>
              </a:spcAft>
              <a:defRPr/>
            </a:pPr>
            <a:r>
              <a:rPr lang="it-IT" b="1" dirty="0">
                <a:solidFill>
                  <a:schemeClr val="bg2"/>
                </a:solidFill>
                <a:latin typeface="Garamond" panose="02020404030301010803" pitchFamily="18" charset="0"/>
                <a:ea typeface="Calibri" panose="020F0502020204030204" pitchFamily="34" charset="0"/>
                <a:cs typeface="Arial" panose="020B0604020202020204" pitchFamily="34" charset="0"/>
              </a:rPr>
              <a:t>      Ufficio delle Dogane di Livorno</a:t>
            </a:r>
            <a:endParaRPr lang="it-IT" dirty="0">
              <a:solidFill>
                <a:schemeClr val="bg2"/>
              </a:solidFill>
              <a:latin typeface="Garamond" panose="02020404030301010803" pitchFamily="18" charset="0"/>
              <a:ea typeface="Calibri" panose="020F0502020204030204" pitchFamily="34" charset="0"/>
              <a:cs typeface="Arial" panose="020B0604020202020204" pitchFamily="34" charset="0"/>
            </a:endParaRPr>
          </a:p>
        </p:txBody>
      </p:sp>
      <p:sp>
        <p:nvSpPr>
          <p:cNvPr id="4" name="Rectangle 3"/>
          <p:cNvSpPr/>
          <p:nvPr/>
        </p:nvSpPr>
        <p:spPr>
          <a:xfrm>
            <a:off x="5825716" y="5411794"/>
            <a:ext cx="6230168" cy="461665"/>
          </a:xfrm>
          <a:prstGeom prst="rect">
            <a:avLst/>
          </a:prstGeom>
        </p:spPr>
        <p:txBody>
          <a:bodyPr wrap="none">
            <a:spAutoFit/>
          </a:bodyPr>
          <a:lstStyle/>
          <a:p>
            <a:pPr algn="ctr"/>
            <a:r>
              <a:rPr lang="it-IT" sz="2400" b="1" dirty="0">
                <a:solidFill>
                  <a:srgbClr val="FFC000"/>
                </a:solidFill>
                <a:latin typeface="Garamond" panose="02020404030301010803" pitchFamily="18" charset="0"/>
              </a:rPr>
              <a:t>Dott. Mattia Rizzo - Dott.ssa Paola Pimpinella</a:t>
            </a:r>
          </a:p>
        </p:txBody>
      </p:sp>
    </p:spTree>
    <p:extLst>
      <p:ext uri="{BB962C8B-B14F-4D97-AF65-F5344CB8AC3E}">
        <p14:creationId xmlns:p14="http://schemas.microsoft.com/office/powerpoint/2010/main" val="35595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859936" y="233793"/>
            <a:ext cx="9497962" cy="573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r>
              <a:rPr lang="it-IT" sz="2800" b="1" dirty="0">
                <a:solidFill>
                  <a:srgbClr val="002060"/>
                </a:solidFill>
                <a:latin typeface="Garamond" panose="02020404030301010803" pitchFamily="18" charset="0"/>
                <a:cs typeface="Arial" panose="020B0604020202020204" pitchFamily="34" charset="0"/>
              </a:rPr>
              <a:t>III. </a:t>
            </a:r>
            <a:r>
              <a:rPr lang="it-IT" sz="2800" b="1" u="sng" dirty="0">
                <a:solidFill>
                  <a:srgbClr val="002060"/>
                </a:solidFill>
                <a:latin typeface="Garamond" panose="02020404030301010803" pitchFamily="18" charset="0"/>
                <a:cs typeface="Arial" panose="020B0604020202020204" pitchFamily="34" charset="0"/>
              </a:rPr>
              <a:t>Natanti da diporto</a:t>
            </a:r>
            <a:r>
              <a:rPr lang="it-IT" sz="2800" b="1" dirty="0">
                <a:solidFill>
                  <a:srgbClr val="002060"/>
                </a:solidFill>
                <a:latin typeface="Garamond" panose="02020404030301010803" pitchFamily="18" charset="0"/>
                <a:cs typeface="Arial" panose="020B0604020202020204" pitchFamily="34" charset="0"/>
              </a:rPr>
              <a:t>:</a:t>
            </a:r>
          </a:p>
          <a:p>
            <a:pPr lvl="0" indent="-342900" algn="just" eaLnBrk="0" fontAlgn="base" hangingPunct="0">
              <a:lnSpc>
                <a:spcPct val="150000"/>
              </a:lnSpc>
              <a:spcAft>
                <a:spcPts val="1000"/>
              </a:spcAft>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Sono esclusi dall’obbligo di iscrizione e dalla licenza di navigazione. Tuttavia, su richiesta dell’interessato, anche i natanti possono essere iscritti nel Registro delle imbarcazioni da diporto con conseguente applicazione delle norme relative al diporto. </a:t>
            </a:r>
          </a:p>
          <a:p>
            <a:pPr lvl="0" indent="-342900" algn="just" eaLnBrk="0" fontAlgn="base" hangingPunct="0">
              <a:lnSpc>
                <a:spcPct val="150000"/>
              </a:lnSpc>
              <a:spcAft>
                <a:spcPts val="1000"/>
              </a:spcAft>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I soggetti che svolgono attività di noleggio devono iscriversi al Registro delle imprese, presente presso le Camere di Commercio e devono essere autorizzati dall’Autorità marittima competente per utilizzare i natanti mediante contratti di noleggio</a:t>
            </a:r>
            <a:r>
              <a:rPr lang="it-IT" sz="2600" kern="1200" dirty="0">
                <a:solidFill>
                  <a:srgbClr val="000000"/>
                </a:solidFill>
                <a:effectLst/>
                <a:latin typeface="Arial" panose="020B0604020202020204" pitchFamily="34" charset="0"/>
                <a:ea typeface="Microsoft YaHei" panose="020B0503020204020204" pitchFamily="34" charset="-122"/>
              </a:rPr>
              <a:t>.</a:t>
            </a:r>
            <a:endParaRPr 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7812468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qualora possa sorgere un’obbligazione doganale o altre imposte, costituiscono una garanzia a norma dell’art. 89 del CDU;</a:t>
            </a:r>
          </a:p>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utilizzano o fanno utilizzare le merci o effettuano o fanno effettuare operazioni di perfezionamento delle merci.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245497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Inoltre, l'autorizzazione è concessa soltanto quando le Autorità doganali possono garantire l’esercizio della vigilanza doganale senza dover introdurre misure amministrative sproporzionate rispetto alle esigenze economiche in questione e sempreché gli interessi essenziali dei produttori dell'Unione non vengano pregiudicati dall'autorizzazione per il regime di perfezionamento (condizioni economiche).</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38837237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L’operatore economico che intende avvalersi del regime di perfezionamento, per riparazioni o per lavorazioni su un’imbarcazione senza volerla importare (con conseguente assolvimento di dazi e IVA), deve presentare la relativa domanda di autorizzazione all’Ufficio doganale competente in relazione al luogo in cui le operazioni di perfezionamento saranno effettuate o, almeno, dove la prima di tali operazioni sarà posta in essere.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8132215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Una volta ricevuta la richiesta di autorizzazione, l’Autorità doganale, al più tardi entro 30 giorni, stabilisce il termine entro cui l’unità da diporto (prodotto compensatorio) deve essere esportata o riesportata o aver ricevuto un’altra destinazione doganale.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2537315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Tale termine è fissato tenendo conto del tempo necessario per effettuare le operazioni di perfezionamento e decorre dal giorno in cui l’imbarcazione extra-UE è vincolata al regime. </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Una volta appurata l’operazione, la garanzia prestata dall’operatore sui diritti sospesi sarà riaccreditata.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8171905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2436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Il termine di appuramento, infine, può essere prorogato dall’Autorità doganale, dietro richiesta presentata dal titolare dell’autorizzazione debitamente motivata.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4824331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Tra le operazioni di perfezionamento rientrano:</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la lavorazione, compresi il montaggio, assemblaggio e adattamento ad altre merci;</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la trasformazione;</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la distruzione;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4810827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la riparazione, compreso il riadattamento e la messa a punto;</a:t>
            </a:r>
          </a:p>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l’utilizzazione di merci che non si ritrovano nei prodotti trasformati, ma che ne permettono l’ottenimento o la facilitazione ancorché scomparendo totalmente o parzialmente nel processo di trasformazione.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76838185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Infine, il perfezionamento attivo si considera «appurato» quando l’unità da diporto vincolata al regime o i prodotti trasformati a seguito delle lavorazioni sono vincolati a un regime successivo, sono usciti dal territorio dell’UE, sono stati distrutti o abbandonati.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9095570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 caso di immissione in libera pratica dell’imbarcazione, l’operatore economico potrà scegliere se far gravare l’obbligazione doganale solo sulla merce non unionale originariamente vincolata al regime ovvero sul prodotto trasformato immesso in libera pratica.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75813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258529" y="427079"/>
            <a:ext cx="9765642"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r>
              <a:rPr lang="it-IT" sz="2800" b="1" dirty="0">
                <a:solidFill>
                  <a:srgbClr val="002060"/>
                </a:solidFill>
                <a:latin typeface="Garamond" panose="02020404030301010803" pitchFamily="18" charset="0"/>
                <a:cs typeface="Arial" panose="020B0604020202020204" pitchFamily="34" charset="0"/>
              </a:rPr>
              <a:t>La Legge n. 30 del 27 febbraio 1998 ha istituito il «Registro Internazionale» nel quale sono iscritte le navi adibite esclusivamente a traffici commerciali internazionali.</a:t>
            </a:r>
          </a:p>
          <a:p>
            <a:pPr algn="just" eaLnBrk="0" fontAlgn="base" hangingPunct="0"/>
            <a:r>
              <a:rPr lang="it-IT" dirty="0"/>
              <a:t>.</a:t>
            </a: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81633810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730329"/>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da-DK" sz="2600" b="1" dirty="0">
                <a:solidFill>
                  <a:srgbClr val="002060"/>
                </a:solidFill>
                <a:latin typeface="Garamond" panose="02020404030301010803" pitchFamily="18" charset="0"/>
                <a:cs typeface="Arial" panose="020B0604020202020204" pitchFamily="34" charset="0"/>
              </a:rPr>
              <a:t>IL PERFEZIONAMENTO PASSIVO</a:t>
            </a:r>
          </a:p>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(Art. 259 del Reg. (UE) n. 952/2013 (CDU))</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 applicazione del regime di perfezionamento passivo è possibile, nel rispetto di determinati requisiti, esportare temporaneamente beni destinati a subire lavorazioni (quali il montaggio, l’assemblaggio, la riparazione compreso il riadattamento e la messa a punto), beneficiando di determinate agevolazioni.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91265683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Per usufruire di tale regime è necessario richiedere l’autorizzazione all’Agenzia delle dogane e dei monopoli, inoltrando la richiesta sul portale ‘Eu Trade Portal’ tramite il Customs </a:t>
            </a:r>
            <a:r>
              <a:rPr lang="it-IT" sz="2600" b="1" dirty="0" err="1">
                <a:solidFill>
                  <a:srgbClr val="002060"/>
                </a:solidFill>
                <a:latin typeface="Garamond" panose="02020404030301010803" pitchFamily="18" charset="0"/>
                <a:cs typeface="Arial" panose="020B0604020202020204" pitchFamily="34" charset="0"/>
              </a:rPr>
              <a:t>Decisions</a:t>
            </a:r>
            <a:r>
              <a:rPr lang="it-IT" sz="2600" b="1" dirty="0">
                <a:solidFill>
                  <a:srgbClr val="002060"/>
                </a:solidFill>
                <a:latin typeface="Garamond" panose="02020404030301010803" pitchFamily="18" charset="0"/>
                <a:cs typeface="Arial" panose="020B0604020202020204" pitchFamily="34" charset="0"/>
              </a:rPr>
              <a:t> System (CDS). </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Tale autorizzazione può avere una validità massima di cinque anni a decorrere dalla data in cui diventa efficace.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8469985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Una volta ultimate le lavorazioni nel Paese terzo, le unità da diporto saranno reimportate nell’Unione Europea, con il vantaggio di essere assoggettati al pagamento dei diritti doganali solo sul valore aggiunto rappresentato dal corrispettivo per la lavorazione svolta.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83687689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Nel caso in cui sia comprovato che le unità da diporto sono state inviate all’estero per essere riparate gratuitamente, in forza di un’obbligazione contrattuale o legale di garanzia, oppure per un difetto materiale o di fabbricazione, le stesse possono beneficiare di un’esenzione totale dei dazi all’importazione.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70413890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915265"/>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L’ESPORTAZIONE TEMPORANEA</a:t>
            </a:r>
          </a:p>
          <a:p>
            <a:pPr algn="ctr" fontAlgn="base">
              <a:lnSpc>
                <a:spcPct val="150000"/>
              </a:lnSpc>
            </a:pPr>
            <a:r>
              <a:rPr lang="da-DK" sz="1800" b="1" spc="170" dirty="0">
                <a:solidFill>
                  <a:srgbClr val="00338D"/>
                </a:solidFill>
                <a:latin typeface="Arial MT"/>
                <a:cs typeface="Arial" panose="020B0604020202020204" pitchFamily="34" charset="0"/>
              </a:rPr>
              <a:t>(</a:t>
            </a:r>
            <a:r>
              <a:rPr lang="da-DK" sz="2600" b="1" dirty="0">
                <a:solidFill>
                  <a:srgbClr val="002060"/>
                </a:solidFill>
                <a:latin typeface="Garamond" panose="02020404030301010803" pitchFamily="18" charset="0"/>
                <a:cs typeface="Arial" panose="020B0604020202020204" pitchFamily="34" charset="0"/>
              </a:rPr>
              <a:t>Art. 214 del TULD)</a:t>
            </a: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Quando le unità da diporto devono essere destinate a un uso temporaneo all’estero ed è prevista una futura reintroduzione nel territorio nazionale, si può procedere con un’esportazione temporanea.</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Tale regime è particolarmente utile nei casi di esposizione dell’imbarcazione in fiere che si svolgano in Paesi terzi.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68156810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 tali casi, i beni possono essere temporaneamente esportati permanendo all’estero per un periodo massimo di cinque anni e successivamente reimportati senza pagamento dei relativi diritti doganali.</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Nel caso di vendita all'estero della merce, è necessario che l’operazione sia regolarizzata ai fini doganali con la presentazione della dichiarazione doganale d'esportazione definitiva.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0734099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Nel caso in cui il Paese di destinazione abbia aderito alla Convenzione ATA, è possibile ricorrere all'istituto dell'esportazione temporanea con emissione di un carnet ATA che accompagna </a:t>
            </a:r>
            <a:r>
              <a:rPr lang="it-IT" sz="2600" b="1">
                <a:solidFill>
                  <a:srgbClr val="002060"/>
                </a:solidFill>
                <a:latin typeface="Garamond" panose="02020404030301010803" pitchFamily="18" charset="0"/>
                <a:cs typeface="Arial" panose="020B0604020202020204" pitchFamily="34" charset="0"/>
              </a:rPr>
              <a:t>la merce.</a:t>
            </a: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Attraverso il carnet ATA si evitano di pagare i dazi e l’IVA alla dogana, purché le merci siano reimportate entro i termini indicati nel documento, che non possono in ogni caso eccedere quello di validità del carnet stesso (pari a 12 mesi).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41945146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Il titolare è, inoltre, esonerato dall’obbligo di depositare, presso la dogana del Paese di importazione, una cauzione o l’ammontare dei diritti doganali a garanzia della mancata riesportazione delle merci.</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La richiesta del carnet deve essere rivolta alla Camera di Commercio territorialmente competente, previa prestazione di un’apposita cauzione.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01360748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Risultati immagini per grazie per l'attenzione">
            <a:extLst>
              <a:ext uri="{FF2B5EF4-FFF2-40B4-BE49-F238E27FC236}">
                <a16:creationId xmlns:a16="http://schemas.microsoft.com/office/drawing/2014/main" xmlns="" id="{27EE10E4-C2B3-4109-B4B0-B19E3AE0AE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848" y="535357"/>
            <a:ext cx="6248400"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egnaposto data 2">
            <a:extLst>
              <a:ext uri="{FF2B5EF4-FFF2-40B4-BE49-F238E27FC236}">
                <a16:creationId xmlns:a16="http://schemas.microsoft.com/office/drawing/2014/main" xmlns="" id="{1B159D02-D9CD-45A3-972E-517A2E0638C1}"/>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650070E1-6F9E-4737-BBE0-D1B36E3C100B}"/>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264859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494503" y="427079"/>
            <a:ext cx="949796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IL REGISTRO INTERNAZIONALE</a:t>
            </a:r>
          </a:p>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eaLnBrk="0" fontAlgn="base" hangingPunct="0"/>
            <a:r>
              <a:rPr lang="it-IT" sz="2800" b="1" dirty="0">
                <a:solidFill>
                  <a:srgbClr val="002060"/>
                </a:solidFill>
                <a:latin typeface="Garamond" panose="02020404030301010803" pitchFamily="18" charset="0"/>
                <a:cs typeface="Arial" panose="020B0604020202020204" pitchFamily="34" charset="0"/>
              </a:rPr>
              <a:t>E’ diviso in tre sezioni nelle quali sono iscritte rispettivamente:</a:t>
            </a:r>
          </a:p>
          <a:p>
            <a:pPr algn="just" eaLnBrk="0" fontAlgn="base" hangingPunct="0"/>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r>
              <a:rPr lang="it-IT" sz="2800" b="1" dirty="0">
                <a:solidFill>
                  <a:srgbClr val="002060"/>
                </a:solidFill>
                <a:latin typeface="Garamond" panose="02020404030301010803" pitchFamily="18" charset="0"/>
                <a:cs typeface="Arial" panose="020B0604020202020204" pitchFamily="34" charset="0"/>
              </a:rPr>
              <a:t>1) le navi che appartengono a soggetti (persone fisiche, giuridiche o enti) italiani o di altri Paesi dell’Unione Europea ai sensi del comma 1, lett. a), dell’art. 143 del Codice della Navigazione, come sostituito dall’art. 7 del Decreto Legge n. 457 del 30/12/1997 convertito in Legge n. 30 del 27/02/1998;</a:t>
            </a:r>
          </a:p>
          <a:p>
            <a:pPr algn="just"/>
            <a:endParaRPr lang="it-IT" alt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879633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130157" y="427079"/>
            <a:ext cx="9862308"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IL REGISTRO INTERNAZIONALE</a:t>
            </a:r>
          </a:p>
          <a:p>
            <a:pPr algn="just" eaLnBrk="0" fontAlgn="base" hangingPunct="0"/>
            <a:r>
              <a:rPr lang="it-IT" sz="2800" b="1" dirty="0">
                <a:solidFill>
                  <a:srgbClr val="002060"/>
                </a:solidFill>
                <a:latin typeface="Garamond" panose="02020404030301010803" pitchFamily="18" charset="0"/>
                <a:cs typeface="Arial" panose="020B0604020202020204" pitchFamily="34" charset="0"/>
              </a:rPr>
              <a:t>2) </a:t>
            </a:r>
            <a:r>
              <a:rPr lang="it-IT" sz="2600" b="1" dirty="0">
                <a:solidFill>
                  <a:srgbClr val="002060"/>
                </a:solidFill>
                <a:latin typeface="Garamond" panose="02020404030301010803" pitchFamily="18" charset="0"/>
                <a:cs typeface="Arial" panose="020B0604020202020204" pitchFamily="34" charset="0"/>
              </a:rPr>
              <a:t>le navi che appartengono a soggetti non comunitari ai sensi del comma 1, lett. b), dell’art. 143 del Codice della Navigazione (navi di nuova costruzione o provenienti da un registro straniero non comunitario appartenenti a persone fisiche, giuridiche o enti stranieri non comunitari i quali assumono direttamente l’esercizio della nave attraverso una stabile organizzazione sul territorio nazionale con gestione demandata a persona fisica o giuridica di nazionalità italiana o di altri Paesi dell’Unione europea, domiciliata nel luogo di iscrizione della nave, che assuma ogni responsabilità per il suo esercizio nei confronti delle Autorità amministrative e dei terzi, con dichiarazione da rendersi presso l’Ufficio di iscrizione della nave, secondo le norme previste per la dichiarazione di armatore);</a:t>
            </a:r>
          </a:p>
          <a:p>
            <a:pPr algn="just"/>
            <a:endParaRPr lang="it-IT" alt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55695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130157" y="427079"/>
            <a:ext cx="986230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IL REGISTRO INTERNAZIONALE</a:t>
            </a:r>
          </a:p>
          <a:p>
            <a:pPr algn="ctr"/>
            <a:endParaRPr lang="it-IT" sz="2800" b="1" kern="1200" dirty="0">
              <a:solidFill>
                <a:srgbClr val="002060"/>
              </a:solidFill>
              <a:effectLst/>
              <a:latin typeface="Garamond" panose="02020404030301010803" pitchFamily="18" charset="0"/>
              <a:ea typeface="Microsoft YaHei" panose="020B0503020204020204" pitchFamily="34" charset="-122"/>
              <a:cs typeface="Arial" panose="020B0604020202020204" pitchFamily="34" charset="0"/>
            </a:endParaRPr>
          </a:p>
          <a:p>
            <a:pPr algn="just"/>
            <a:r>
              <a:rPr lang="it-IT" sz="2800" b="1" dirty="0">
                <a:solidFill>
                  <a:srgbClr val="002060"/>
                </a:solidFill>
                <a:latin typeface="Garamond" panose="02020404030301010803" pitchFamily="18" charset="0"/>
                <a:ea typeface="Microsoft YaHei" panose="020B0503020204020204" pitchFamily="34" charset="-122"/>
                <a:cs typeface="Arial" panose="020B0604020202020204" pitchFamily="34" charset="0"/>
              </a:rPr>
              <a:t>3) </a:t>
            </a:r>
            <a:r>
              <a:rPr lang="it-IT" sz="2800" b="1" dirty="0">
                <a:solidFill>
                  <a:srgbClr val="002060"/>
                </a:solidFill>
                <a:latin typeface="Garamond" panose="02020404030301010803" pitchFamily="18" charset="0"/>
                <a:cs typeface="Arial" panose="020B0604020202020204" pitchFamily="34" charset="0"/>
              </a:rPr>
              <a:t>le navi che appartengono a soggetti non comunitari, in regime di sospensione da un registro non comunitario, ai sensi del comma 2 dell’art. 145 del Codice della Navigazione, a seguito di locazione a scafo nudo a soggetti giuridici italiani o di altri Paesi dell'Unione europea.</a:t>
            </a:r>
          </a:p>
          <a:p>
            <a:pPr algn="just"/>
            <a:endParaRPr lang="it-IT" alt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814805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130157" y="427079"/>
            <a:ext cx="9862308" cy="3883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IL REGISTRO INTERNAZIONALE</a:t>
            </a:r>
          </a:p>
          <a:p>
            <a:pPr algn="ctr"/>
            <a:endParaRPr lang="it-IT" sz="2800" b="1" kern="1200" dirty="0">
              <a:solidFill>
                <a:srgbClr val="002060"/>
              </a:solidFill>
              <a:effectLst/>
              <a:latin typeface="Garamond" panose="02020404030301010803" pitchFamily="18" charset="0"/>
              <a:ea typeface="Microsoft YaHei" panose="020B0503020204020204" pitchFamily="34" charset="-122"/>
              <a:cs typeface="Arial" panose="020B0604020202020204" pitchFamily="34" charset="0"/>
            </a:endParaRPr>
          </a:p>
          <a:p>
            <a:pPr algn="just" eaLnBrk="0" fontAlgn="base" hangingPunct="0">
              <a:lnSpc>
                <a:spcPct val="150000"/>
              </a:lnSpc>
              <a:spcAft>
                <a:spcPts val="1000"/>
              </a:spcAft>
            </a:pPr>
            <a:r>
              <a:rPr lang="it-IT" sz="2800" b="1" dirty="0">
                <a:solidFill>
                  <a:srgbClr val="002060"/>
                </a:solidFill>
                <a:latin typeface="Garamond" panose="02020404030301010803" pitchFamily="18" charset="0"/>
                <a:cs typeface="Arial" panose="020B0604020202020204" pitchFamily="34" charset="0"/>
              </a:rPr>
              <a:t>Nel Registro Internazionale non possono comunque essere iscritte le navi da guerra, le navi di Stato in servizio non commerciale, le navi da pesca e le unità da diporto</a:t>
            </a:r>
            <a:r>
              <a:rPr lang="it-IT" sz="1800" kern="1200" dirty="0">
                <a:solidFill>
                  <a:srgbClr val="000000"/>
                </a:solidFill>
                <a:effectLst/>
                <a:latin typeface="Arial" panose="020B0604020202020204" pitchFamily="34" charset="0"/>
                <a:ea typeface="Microsoft YaHei" panose="020B0503020204020204" pitchFamily="34" charset="-122"/>
                <a:cs typeface="Times New Roman" panose="02020603050405020304" pitchFamily="18" charset="0"/>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it-IT" alt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153790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USO PRIVATO E USO COMMERCIALE </a:t>
            </a:r>
          </a:p>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DELLE UNITÀ DA DIPORTO</a:t>
            </a:r>
          </a:p>
          <a:p>
            <a:pPr algn="ctr"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pPr>
            <a:r>
              <a:rPr lang="it-IT" sz="1800" kern="1200" dirty="0">
                <a:solidFill>
                  <a:srgbClr val="000000"/>
                </a:solidFill>
                <a:effectLst/>
                <a:latin typeface="Arial" panose="020B0604020202020204" pitchFamily="34" charset="0"/>
                <a:ea typeface="Microsoft YaHei" panose="020B0503020204020204" pitchFamily="34" charset="-122"/>
              </a:rPr>
              <a:t> </a:t>
            </a:r>
            <a:r>
              <a:rPr lang="it-IT" sz="2600" b="1" dirty="0">
                <a:solidFill>
                  <a:srgbClr val="002060"/>
                </a:solidFill>
                <a:latin typeface="Garamond" panose="02020404030301010803" pitchFamily="18" charset="0"/>
                <a:cs typeface="Arial" panose="020B0604020202020204" pitchFamily="34" charset="0"/>
              </a:rPr>
              <a:t>Per inquadrare l’unità da diporto ai fini civilistici, amministrativi e fiscali è di fondamentale importanza la distinzione tra “</a:t>
            </a:r>
            <a:r>
              <a:rPr lang="it-IT" sz="2600" b="1" u="sng" dirty="0">
                <a:solidFill>
                  <a:srgbClr val="002060"/>
                </a:solidFill>
                <a:latin typeface="Garamond" panose="02020404030301010803" pitchFamily="18" charset="0"/>
                <a:cs typeface="Arial" panose="020B0604020202020204" pitchFamily="34" charset="0"/>
              </a:rPr>
              <a:t>utilizzo privato</a:t>
            </a:r>
            <a:r>
              <a:rPr lang="it-IT" sz="2600" b="1" dirty="0">
                <a:solidFill>
                  <a:srgbClr val="002060"/>
                </a:solidFill>
                <a:latin typeface="Garamond" panose="02020404030301010803" pitchFamily="18" charset="0"/>
                <a:cs typeface="Arial" panose="020B0604020202020204" pitchFamily="34" charset="0"/>
              </a:rPr>
              <a:t>” oppure “</a:t>
            </a:r>
            <a:r>
              <a:rPr lang="it-IT" sz="2600" b="1" u="sng" dirty="0">
                <a:solidFill>
                  <a:srgbClr val="002060"/>
                </a:solidFill>
                <a:latin typeface="Garamond" panose="02020404030301010803" pitchFamily="18" charset="0"/>
                <a:cs typeface="Arial" panose="020B0604020202020204" pitchFamily="34" charset="0"/>
              </a:rPr>
              <a:t>utilizzo commerciale</a:t>
            </a:r>
            <a:r>
              <a:rPr lang="it-IT" sz="2600" b="1" dirty="0">
                <a:solidFill>
                  <a:srgbClr val="002060"/>
                </a:solidFill>
                <a:latin typeface="Garamond" panose="02020404030301010803" pitchFamily="18" charset="0"/>
                <a:cs typeface="Arial" panose="020B0604020202020204" pitchFamily="34" charset="0"/>
              </a:rPr>
              <a:t>” del mezzo stesso.</a:t>
            </a:r>
          </a:p>
          <a:p>
            <a:r>
              <a:rPr lang="it-IT" dirty="0"/>
              <a:t>essere fatta per iscritto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96437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19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USO PRIVATO E USO COMMERCIALE </a:t>
            </a:r>
          </a:p>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DELLE UNITÀ DA DIPORTO</a:t>
            </a:r>
          </a:p>
          <a:p>
            <a:pPr algn="ctr"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pPr>
            <a:r>
              <a:rPr lang="it-IT" sz="2600" b="1" dirty="0">
                <a:solidFill>
                  <a:srgbClr val="002060"/>
                </a:solidFill>
                <a:latin typeface="Garamond" panose="02020404030301010803" pitchFamily="18" charset="0"/>
                <a:cs typeface="Arial" panose="020B0604020202020204" pitchFamily="34" charset="0"/>
              </a:rPr>
              <a:t>Il Regolamento (UE) n. 1063/2018, ha inteso ribadire il concetto di “</a:t>
            </a:r>
            <a:r>
              <a:rPr lang="it-IT" sz="2600" b="1" u="sng" dirty="0">
                <a:solidFill>
                  <a:srgbClr val="002060"/>
                </a:solidFill>
                <a:latin typeface="Garamond" panose="02020404030301010803" pitchFamily="18" charset="0"/>
                <a:cs typeface="Arial" panose="020B0604020202020204" pitchFamily="34" charset="0"/>
              </a:rPr>
              <a:t>uso privato</a:t>
            </a:r>
            <a:r>
              <a:rPr lang="it-IT" sz="2600" b="1" dirty="0">
                <a:solidFill>
                  <a:srgbClr val="002060"/>
                </a:solidFill>
                <a:latin typeface="Garamond" panose="02020404030301010803" pitchFamily="18" charset="0"/>
                <a:cs typeface="Arial" panose="020B0604020202020204" pitchFamily="34" charset="0"/>
              </a:rPr>
              <a:t>” e “</a:t>
            </a:r>
            <a:r>
              <a:rPr lang="it-IT" sz="2600" b="1" u="sng" dirty="0">
                <a:solidFill>
                  <a:srgbClr val="002060"/>
                </a:solidFill>
                <a:latin typeface="Garamond" panose="02020404030301010803" pitchFamily="18" charset="0"/>
                <a:cs typeface="Arial" panose="020B0604020202020204" pitchFamily="34" charset="0"/>
              </a:rPr>
              <a:t>uso commerciale</a:t>
            </a:r>
            <a:r>
              <a:rPr lang="it-IT" sz="2600" b="1" dirty="0">
                <a:solidFill>
                  <a:srgbClr val="002060"/>
                </a:solidFill>
                <a:latin typeface="Garamond" panose="02020404030301010803" pitchFamily="18" charset="0"/>
                <a:cs typeface="Arial" panose="020B0604020202020204" pitchFamily="34" charset="0"/>
              </a:rPr>
              <a:t>” di un mezzo di trasporto modificando il Regolamento delegato (UE) n. 2446/2015.</a:t>
            </a:r>
          </a:p>
          <a:p>
            <a:pPr algn="just" eaLnBrk="0" fontAlgn="base" hangingPunct="0">
              <a:lnSpc>
                <a:spcPct val="150000"/>
              </a:lnSpc>
            </a:pPr>
            <a:r>
              <a:rPr lang="it-IT" dirty="0"/>
              <a:t>e</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900213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590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USO PRIVATO E USO COMMERCIALE </a:t>
            </a:r>
          </a:p>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DELLE UNITÀ DA DIPORTO</a:t>
            </a:r>
          </a:p>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(Art. 207 del Regolamento delegato n. 2446/2015)</a:t>
            </a:r>
          </a:p>
          <a:p>
            <a:pPr algn="ctr"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1800" kern="1200" dirty="0">
                <a:solidFill>
                  <a:srgbClr val="000000"/>
                </a:solidFill>
                <a:effectLst/>
                <a:latin typeface="Arial" panose="020B0604020202020204" pitchFamily="34" charset="0"/>
                <a:ea typeface="Microsoft YaHei" panose="020B0503020204020204" pitchFamily="34" charset="-122"/>
              </a:rPr>
              <a:t> </a:t>
            </a:r>
            <a:r>
              <a:rPr lang="it-IT" sz="1800" kern="1200" dirty="0">
                <a:solidFill>
                  <a:srgbClr val="000000"/>
                </a:solidFill>
                <a:effectLst/>
                <a:latin typeface="Arial" panose="020B0604020202020204" pitchFamily="34" charset="0"/>
                <a:ea typeface="Microsoft YaHei" panose="020B0503020204020204" pitchFamily="34" charset="-122"/>
                <a:cs typeface="Times New Roman" panose="02020603050405020304" pitchFamily="18" charset="0"/>
              </a:rPr>
              <a:t> </a:t>
            </a:r>
            <a:r>
              <a:rPr lang="it-IT" sz="2600" b="1" dirty="0">
                <a:solidFill>
                  <a:srgbClr val="002060"/>
                </a:solidFill>
                <a:latin typeface="Garamond" panose="02020404030301010803" pitchFamily="18" charset="0"/>
                <a:cs typeface="Arial" panose="020B0604020202020204" pitchFamily="34" charset="0"/>
              </a:rPr>
              <a:t>Si riportano, quindi, le seguenti definizioni:</a:t>
            </a:r>
          </a:p>
          <a:p>
            <a:r>
              <a:rPr lang="it-IT" dirty="0"/>
              <a:t>essere fatta per iscritto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576064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319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0"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a:t>
            </a:r>
            <a:r>
              <a:rPr lang="it-IT"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USO PRIVATO</a:t>
            </a:r>
            <a:r>
              <a:rPr lang="it-IT" sz="2600" b="1" dirty="0">
                <a:solidFill>
                  <a:srgbClr val="002060"/>
                </a:solidFill>
                <a:latin typeface="Garamond" panose="02020404030301010803" pitchFamily="18" charset="0"/>
                <a:cs typeface="Arial" panose="020B0604020202020204" pitchFamily="34" charset="0"/>
              </a:rPr>
              <a:t>”: l’uso di un mezzo di trasporto diverso dall’uso commerciale. </a:t>
            </a:r>
          </a:p>
          <a:p>
            <a:pPr lvl="0"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Tale uso si determina quando un’unità da diporto è utilizzata direttamente da una persona fisica – cd. diportista - per una navigazione in acque marittime o interne a scopi sportivi o ricreativi senza fini di lucro;</a:t>
            </a:r>
          </a:p>
          <a:p>
            <a:r>
              <a:rPr lang="it-IT" dirty="0"/>
              <a:t>essere fatta per iscritto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327611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xmlns="" id="{04D99C90-A5E5-4995-ACB9-458739FCCABC}"/>
              </a:ext>
            </a:extLst>
          </p:cNvPr>
          <p:cNvSpPr>
            <a:spLocks noGrp="1"/>
          </p:cNvSpPr>
          <p:nvPr>
            <p:ph type="dt" sz="half" idx="10"/>
          </p:nvPr>
        </p:nvSpPr>
        <p:spPr/>
        <p:txBody>
          <a:bodyPr/>
          <a:lstStyle>
            <a:lvl1pPr>
              <a:defRPr>
                <a:latin typeface="Helvetica LT Std Cond" panose="020B0506020202030204" pitchFamily="34" charset="0"/>
              </a:defRPr>
            </a:lvl1pPr>
          </a:lstStyle>
          <a:p>
            <a:r>
              <a:rPr lang="it-IT" sz="1050">
                <a:latin typeface="Garamond" panose="02020404030301010803" pitchFamily="18" charset="0"/>
              </a:rPr>
              <a:t>30/09/2021</a:t>
            </a:r>
            <a:endParaRPr lang="en-US" sz="1050" dirty="0">
              <a:latin typeface="Garamond" panose="02020404030301010803" pitchFamily="18" charset="0"/>
            </a:endParaRPr>
          </a:p>
        </p:txBody>
      </p:sp>
      <p:sp>
        <p:nvSpPr>
          <p:cNvPr id="5" name="Footer Placeholder 4">
            <a:extLst>
              <a:ext uri="{FF2B5EF4-FFF2-40B4-BE49-F238E27FC236}">
                <a16:creationId xmlns:a16="http://schemas.microsoft.com/office/drawing/2014/main" xmlns="" id="{53B3F5E8-896E-478A-8FCA-398E5D551923}"/>
              </a:ext>
            </a:extLst>
          </p:cNvPr>
          <p:cNvSpPr>
            <a:spLocks noGrp="1"/>
          </p:cNvSpPr>
          <p:nvPr>
            <p:ph type="ftr" sz="quarter" idx="11"/>
          </p:nvPr>
        </p:nvSpPr>
        <p:spPr/>
        <p:txBody>
          <a:bodyPr/>
          <a:lstStyle>
            <a:lvl1pPr>
              <a:defRPr>
                <a:latin typeface="Helvetica LT Std Cond" panose="020B0506020202030204" pitchFamily="34" charset="0"/>
              </a:defRPr>
            </a:lvl1pPr>
          </a:lstStyle>
          <a:p>
            <a:r>
              <a:rPr lang="it-IT" sz="1050" dirty="0">
                <a:latin typeface="Garamond" panose="02020404030301010803" pitchFamily="18" charset="0"/>
              </a:rPr>
              <a:t>AGENZIA DELLE DOGANE E DEI MONOPOLI – La posizione doganale delle unità da diporto unionali ed </a:t>
            </a:r>
            <a:r>
              <a:rPr lang="it-IT" sz="1050" dirty="0" err="1">
                <a:latin typeface="Garamond" panose="02020404030301010803" pitchFamily="18" charset="0"/>
              </a:rPr>
              <a:t>extraunionali</a:t>
            </a:r>
            <a:r>
              <a:rPr lang="it-IT" sz="1050" dirty="0">
                <a:latin typeface="Garamond" panose="02020404030301010803" pitchFamily="18" charset="0"/>
              </a:rPr>
              <a:t> </a:t>
            </a:r>
            <a:endParaRPr lang="en-US" sz="1050" dirty="0">
              <a:latin typeface="Garamond" panose="02020404030301010803" pitchFamily="18" charset="0"/>
            </a:endParaRPr>
          </a:p>
          <a:p>
            <a:endParaRPr lang="en-US" sz="1050" dirty="0">
              <a:latin typeface="Garamond" panose="02020404030301010803" pitchFamily="18" charset="0"/>
            </a:endParaRPr>
          </a:p>
        </p:txBody>
      </p:sp>
      <p:sp>
        <p:nvSpPr>
          <p:cNvPr id="13" name="Rettangolo 12">
            <a:extLst>
              <a:ext uri="{FF2B5EF4-FFF2-40B4-BE49-F238E27FC236}">
                <a16:creationId xmlns:a16="http://schemas.microsoft.com/office/drawing/2014/main" xmlns="" id="{367B8C7F-16BC-4DA8-BE9F-F9D336960885}"/>
              </a:ext>
            </a:extLst>
          </p:cNvPr>
          <p:cNvSpPr/>
          <p:nvPr/>
        </p:nvSpPr>
        <p:spPr>
          <a:xfrm>
            <a:off x="1212351" y="956333"/>
            <a:ext cx="9924835" cy="5693866"/>
          </a:xfrm>
          <a:prstGeom prst="rect">
            <a:avLst/>
          </a:prstGeom>
        </p:spPr>
        <p:txBody>
          <a:bodyPr wrap="square">
            <a:spAutoFit/>
          </a:bodyPr>
          <a:lstStyle/>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PRESENTAZIONE DEL CORSO</a:t>
            </a:r>
          </a:p>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 POSIZIONE DOGANALE DELLE UNITA’ DA DIPORTO</a:t>
            </a:r>
          </a:p>
          <a:p>
            <a:pPr marL="457200" indent="-457200" algn="just">
              <a:spcBef>
                <a:spcPct val="0"/>
              </a:spcBef>
              <a:buClrTx/>
              <a:buSzTx/>
              <a:buFontTx/>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La classificazione dei mezzi destinati alla navigazione da diporto</a:t>
            </a:r>
          </a:p>
          <a:p>
            <a:pPr marL="457200" indent="-457200" algn="just">
              <a:spcBef>
                <a:spcPct val="0"/>
              </a:spcBef>
              <a:buClrTx/>
              <a:buSzTx/>
              <a:buFontTx/>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La registrazione delle unità da diporto</a:t>
            </a:r>
          </a:p>
          <a:p>
            <a:pPr marL="457200" indent="-457200" algn="just">
              <a:spcBef>
                <a:spcPct val="0"/>
              </a:spcBef>
              <a:buClrTx/>
              <a:buSzTx/>
              <a:buFontTx/>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Uso privato e uso commerciale delle unità da diporto</a:t>
            </a:r>
          </a:p>
          <a:p>
            <a:pPr marL="457200" indent="-457200" algn="just">
              <a:spcBef>
                <a:spcPct val="0"/>
              </a:spcBef>
              <a:buClrTx/>
              <a:buSzTx/>
              <a:buFontTx/>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La posizione doganale dei mezzi di trasporto :</a:t>
            </a:r>
          </a:p>
          <a:p>
            <a:pPr marL="457200" indent="-4763" algn="just">
              <a:spcBef>
                <a:spcPct val="0"/>
              </a:spcBef>
              <a:buClrTx/>
              <a:buSzTx/>
              <a:buFont typeface="Arial" panose="020B0604020202020204" pitchFamily="34" charset="0"/>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      importazione definitiva</a:t>
            </a:r>
          </a:p>
          <a:p>
            <a:pPr marL="457200" indent="-4763" algn="just">
              <a:spcBef>
                <a:spcPct val="0"/>
              </a:spcBef>
              <a:buClrTx/>
              <a:buSzTx/>
              <a:buFont typeface="Arial" panose="020B0604020202020204" pitchFamily="34" charset="0"/>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      esportazione definitiva</a:t>
            </a:r>
          </a:p>
          <a:p>
            <a:pPr marL="457200" indent="-4763" algn="just">
              <a:spcBef>
                <a:spcPct val="0"/>
              </a:spcBef>
              <a:buClrTx/>
              <a:buSzTx/>
              <a:buFont typeface="Arial" panose="020B0604020202020204" pitchFamily="34" charset="0"/>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      ammissione temporanea</a:t>
            </a:r>
          </a:p>
          <a:p>
            <a:pPr marL="457200" indent="-4763" algn="just">
              <a:spcBef>
                <a:spcPct val="0"/>
              </a:spcBef>
              <a:buClrTx/>
              <a:buSzTx/>
              <a:buFont typeface="Arial" panose="020B0604020202020204" pitchFamily="34" charset="0"/>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      perfezionamento attivo</a:t>
            </a:r>
          </a:p>
          <a:p>
            <a:pPr marL="457200" indent="-4763" algn="just">
              <a:spcBef>
                <a:spcPct val="0"/>
              </a:spcBef>
              <a:buClrTx/>
              <a:buSzTx/>
              <a:buFont typeface="Arial" panose="020B0604020202020204" pitchFamily="34" charset="0"/>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      perfezionamento passivo</a:t>
            </a:r>
          </a:p>
          <a:p>
            <a:pPr marL="457200" indent="-4763" algn="just">
              <a:spcBef>
                <a:spcPct val="0"/>
              </a:spcBef>
              <a:buClrTx/>
              <a:buSzTx/>
              <a:buFont typeface="Arial" panose="020B0604020202020204" pitchFamily="34" charset="0"/>
              <a:buChar char="•"/>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	  esportazione temporanea</a:t>
            </a:r>
          </a:p>
          <a:p>
            <a:pPr algn="ctr">
              <a:spcBef>
                <a:spcPct val="0"/>
              </a:spcBef>
              <a:buClrTx/>
              <a:buSzTx/>
              <a:buFontTx/>
              <a:buNone/>
            </a:pPr>
            <a:endPar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endPar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0293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5822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r>
              <a:rPr lang="it-IT" sz="1800" kern="1200" dirty="0">
                <a:solidFill>
                  <a:srgbClr val="000000"/>
                </a:solidFill>
                <a:effectLst/>
                <a:latin typeface="Arial" panose="020B0604020202020204" pitchFamily="34" charset="0"/>
                <a:ea typeface="Microsoft YaHei" panose="020B0503020204020204" pitchFamily="34" charset="-122"/>
                <a:cs typeface="Times New Roman" panose="02020603050405020304" pitchFamily="18" charset="0"/>
              </a:rPr>
              <a:t> </a:t>
            </a:r>
            <a:r>
              <a:rPr lang="it-IT" sz="2600"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a:t>
            </a:r>
            <a:r>
              <a:rPr lang="it-IT"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USO COMMERCIALE</a:t>
            </a:r>
            <a:r>
              <a:rPr lang="it-IT" sz="2600"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 </a:t>
            </a:r>
            <a:r>
              <a:rPr lang="it-IT" sz="2600" b="1" dirty="0">
                <a:solidFill>
                  <a:srgbClr val="002060"/>
                </a:solidFill>
                <a:latin typeface="Garamond" panose="02020404030301010803" pitchFamily="18" charset="0"/>
                <a:cs typeface="Arial" panose="020B0604020202020204" pitchFamily="34" charset="0"/>
              </a:rPr>
              <a:t>l’uso di un mezzo di trasporto per il trasporto di persone a titolo oneroso o per il trasporto industriale o commerciale di merci, a titolo oneroso o gratuito. </a:t>
            </a:r>
          </a:p>
          <a:p>
            <a:pPr algn="just" eaLnBrk="0" fontAlgn="base" hangingPunct="0">
              <a:spcAft>
                <a:spcPts val="1000"/>
              </a:spcAft>
            </a:pPr>
            <a:r>
              <a:rPr lang="it-IT" sz="2600" b="1" dirty="0">
                <a:solidFill>
                  <a:srgbClr val="002060"/>
                </a:solidFill>
                <a:latin typeface="Garamond" panose="02020404030301010803" pitchFamily="18" charset="0"/>
                <a:cs typeface="Arial" panose="020B0604020202020204" pitchFamily="34" charset="0"/>
              </a:rPr>
              <a:t>Tale uso si determina quando un’unità da diporto è impiegata da parte di persone fisiche o giuridiche che ne abbiano la proprietà, ma viene pur sempre utilizzata da persone fisiche cd. consumatori finali che ne abbiano il possesso o la detenzione per una navigazione in acque marittime o interne a scopi sportivi o ricreativi, sia a titolo oneroso che gratuito. </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454084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349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Il concetto di uso commerciale è riportato anche nel citato art. 2, comma 1, del Decreto Legislativo n. 171/2005 (Codice della nautica da diporto ed attuazione della direttiva 2003/44/CE, a norma dell'articolo 6 della legge 8 luglio 2003, n. 172).</a:t>
            </a:r>
          </a:p>
          <a:p>
            <a:pPr algn="just"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843096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821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POSIZIONE DOGANALE DEI MEZZI DI TRASPORTO</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L’unità da diporto extra unionale può acquisire la posizione doganale di merce unionale con il regime di immissione in libera pratica o, se destinata all’immissione in consumo nel territorio di uno Stato membro, con l’assolvimento della fiscalità interna, prevista dalla legislazione nazionale, attraverso l’importazione definitiva.</a:t>
            </a:r>
          </a:p>
          <a:p>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712799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421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DIFFERENZA TRA</a:t>
            </a: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 IMMISSIONE IN LIBERA PRATICA  E IMMISSIONE IN CONSUMO</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57696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621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IMMISSIONE IN LIBERA PRATICA </a:t>
            </a: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(Art.201 Reg. (UE) n. 952 del 09/10/2013 (Codice doganale UE))</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Le merci non unionali destinate al mercato dell'Unione o destinate all'uso o al consumo privato nell'ambito del territorio doganale dell'Unione sono vincolate al regime di immissione in libera pratica.</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posizione doganale delle unità da diporto unionali ed </a:t>
            </a:r>
            <a:r>
              <a:rPr lang="it-IT" dirty="0" err="1">
                <a:latin typeface="Garamond" panose="02020404030301010803" pitchFamily="18" charset="0"/>
              </a:rPr>
              <a:t>extraunionali</a:t>
            </a:r>
            <a:r>
              <a:rPr lang="it-IT" dirty="0">
                <a:latin typeface="Garamond" panose="02020404030301010803" pitchFamily="18" charset="0"/>
              </a:rPr>
              <a:t>  </a:t>
            </a:r>
            <a:endParaRPr lang="en-US" dirty="0">
              <a:latin typeface="Garamond" panose="02020404030301010803" pitchFamily="18" charset="0"/>
            </a:endParaRPr>
          </a:p>
        </p:txBody>
      </p:sp>
    </p:spTree>
    <p:extLst>
      <p:ext uri="{BB962C8B-B14F-4D97-AF65-F5344CB8AC3E}">
        <p14:creationId xmlns:p14="http://schemas.microsoft.com/office/powerpoint/2010/main" val="3011038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89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IMMISSIONE IN LIBERA PRATICA </a:t>
            </a: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(Art.201 Reg. (UE) n. 952 del 09/10/2013 (Codice doganale UE))</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Tale istituto implica la dichiarazione della merce in dogana e la conseguente applicazione dei dazi doganali, delle misure di politica commerciale e l’espletamento delle altre formalità previste per l’introduzione della merce nel territorio doganale unionale.</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posizione doganale delle unità da diporto unionali ed </a:t>
            </a:r>
            <a:r>
              <a:rPr lang="it-IT" dirty="0" err="1">
                <a:latin typeface="Garamond" panose="02020404030301010803" pitchFamily="18" charset="0"/>
              </a:rPr>
              <a:t>extraunionali</a:t>
            </a:r>
            <a:r>
              <a:rPr lang="it-IT" dirty="0">
                <a:latin typeface="Garamond" panose="02020404030301010803" pitchFamily="18" charset="0"/>
              </a:rPr>
              <a:t>  </a:t>
            </a:r>
            <a:endParaRPr lang="en-US" dirty="0">
              <a:latin typeface="Garamond" panose="02020404030301010803" pitchFamily="18" charset="0"/>
            </a:endParaRPr>
          </a:p>
        </p:txBody>
      </p:sp>
    </p:spTree>
    <p:extLst>
      <p:ext uri="{BB962C8B-B14F-4D97-AF65-F5344CB8AC3E}">
        <p14:creationId xmlns:p14="http://schemas.microsoft.com/office/powerpoint/2010/main" val="2698055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678965"/>
            <a:ext cx="9927108" cy="4021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IMMISSIONE IN CONSUMO</a:t>
            </a: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(Artt. 67 e ss. del D.P.R. n. 633/1972 - art. 2, del D. Lgs. n. 504/1995 </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L’immissione in consumo è l’operazione mediante la quale la merce estera, per la quale sono state espletate le procedure doganali, è sottoposta alle misure di fiscalità interna (IVA, Accise).</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242229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678965"/>
            <a:ext cx="9927108" cy="4021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IMMISSIONE IN CONSUMO</a:t>
            </a: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(Artt. 67 e ss. del D.P.R. n. 633/1972 - art. 2, del D. Lgs. n. 504/1995 </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La merce può così essere liberamente lasciata alla disponibilità dell’importatore, immessa nel circuito commerciale nazionale ed equiparata alla merce unionale.</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163399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693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	I REGIMI DOGANALI</a:t>
            </a:r>
          </a:p>
          <a:p>
            <a:pPr algn="just"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Dal 1° maggio 2016, i regimi doganali si distinguono in regimi definitivi e regimi speciali.</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posizione doganale delle unità da diporto unionali ed </a:t>
            </a:r>
            <a:r>
              <a:rPr lang="it-IT" dirty="0" err="1">
                <a:latin typeface="Garamond" panose="02020404030301010803" pitchFamily="18" charset="0"/>
              </a:rPr>
              <a:t>extraunionali</a:t>
            </a:r>
            <a:r>
              <a:rPr lang="it-IT" dirty="0">
                <a:latin typeface="Garamond" panose="02020404030301010803" pitchFamily="18" charset="0"/>
              </a:rPr>
              <a:t>  </a:t>
            </a:r>
            <a:endParaRPr lang="en-US" dirty="0">
              <a:latin typeface="Garamond" panose="02020404030301010803" pitchFamily="18" charset="0"/>
            </a:endParaRPr>
          </a:p>
        </p:txBody>
      </p:sp>
    </p:spTree>
    <p:extLst>
      <p:ext uri="{BB962C8B-B14F-4D97-AF65-F5344CB8AC3E}">
        <p14:creationId xmlns:p14="http://schemas.microsoft.com/office/powerpoint/2010/main" val="1447645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5093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	I REGIMI DEFINITIVI</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 regimi definitivi (immissione in libera pratica ed esportazione) determinano, stante l’assolvimento di tutte le misure relative alla fiscalità e alla politica commerciale, un cambiamento della posizione doganale dei beni che da non unionali diventano unionali nell’immissione in libera pratica e viceversa nel regime di esportazione.</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posizione doganale delle unità da diporto unionali ed </a:t>
            </a:r>
            <a:r>
              <a:rPr lang="it-IT" dirty="0" err="1">
                <a:latin typeface="Garamond" panose="02020404030301010803" pitchFamily="18" charset="0"/>
              </a:rPr>
              <a:t>extraunionali</a:t>
            </a:r>
            <a:r>
              <a:rPr lang="it-IT" dirty="0">
                <a:latin typeface="Garamond" panose="02020404030301010803" pitchFamily="18" charset="0"/>
              </a:rPr>
              <a:t>  </a:t>
            </a:r>
            <a:endParaRPr lang="en-US" dirty="0">
              <a:latin typeface="Garamond" panose="02020404030301010803" pitchFamily="18" charset="0"/>
            </a:endParaRPr>
          </a:p>
        </p:txBody>
      </p:sp>
    </p:spTree>
    <p:extLst>
      <p:ext uri="{BB962C8B-B14F-4D97-AF65-F5344CB8AC3E}">
        <p14:creationId xmlns:p14="http://schemas.microsoft.com/office/powerpoint/2010/main" val="163869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258529" y="427079"/>
            <a:ext cx="9596284"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FINALITA’ DEL CORSO</a:t>
            </a:r>
          </a:p>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Lo scopo del corso è quello di fornire informazioni utili agli operatori del settore della nautica da diporto sugli aspetti doganali attraverso anche l’approfondimento dei relativi istituti.</a:t>
            </a:r>
          </a:p>
          <a:p>
            <a:pPr algn="just"/>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Verrà illustrata la normativa doganale legata alla nautica da diporto in quanto la costa della Toscana rappresenta attualmente a livello mondiale il maggiore distretto della nautica. </a:t>
            </a:r>
          </a:p>
          <a:p>
            <a:pPr algn="just"/>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La normativa in esame è soggetta a continue modifiche e quindi necessita sempre di continui approfondimenti.</a:t>
            </a: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148982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 REGIMI SPECIALI</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 regimi speciali (transito, deposito, uso particolare - ammissione temporanea e uso finale - perfezionamento (artt. 210 e ss. del CDU), invece, non comportano immediatamente un mutamento della posizione doganale delle merci e non determinano un’immediata riscossione dei diritti doganali.</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563917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REGIMI DEFINITIVI</a:t>
            </a: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IMMISSIONE IN LIBERA PRATICA ED ESPORTAZIONE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060867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765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IMPORTAZIONE DEFINITIVA</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L'importazione definitiva (immissione in libera pratica + immissione in consumo) comporta il pagamento di tutti i diritti doganali (dazio ed IVA) che gravano sulla merce e permette all’operatore di liberare il bene proveniente da un paese extra unionale da qualsiasi vincolo doganale o fiscale.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420234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Si ricorda che la fiscalità interna (IVA e Accise) è, invece, assolta nello Stato membro dove la merce è immessa in consumo, realizzandosi, in questo luogo, l’importazione definitiva dei beni.</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092566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164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Il compimento delle procedure doganali di importazione definitiva, con il versamento dei dazi e dell’IVA, quindi, determina l’immissione in consumo dell’unità da diporto senza la necessità di ulteriori adempimenti.</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5503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765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L’art. 60 del D.L. n. 1/2012 ha apportato una modifica integrativa all’art. 36, comma 4 del TULD, escludendo l’obbligo di iscrizione nei registri previsti dal codice della navigazione, affinché le unità da diporto, costruite all’estero o aventi bandiera estera, siano considerate destinate al consumo nel territorio doganale unionale.</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9610068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96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NOTA DELLE DOGANE PROT. 22756 DEL 24 FEBBRAIO 2012</a:t>
            </a: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E’ stato chiarito che l’immissione in consumo nel territorio comunitario di una imbarcazione da diporto proveniente da un territorio extracomunitario è legata al completamento delle previste procedure doganali di importazione, non risultando più richiesta, per quanto attiene agli stretti profili doganali, l’iscrizione nei registri navali e la conseguente assunzione della bandiera italiana. </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806048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564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La stessa nota conferma che un’analoga semplificazione delle formalità doganali è stata prevista relativamente all’applicazione del regime doganale dell’esportazione alle unità da diporto.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842174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graphicFrame>
        <p:nvGraphicFramePr>
          <p:cNvPr id="5" name="Tabella 4">
            <a:extLst>
              <a:ext uri="{FF2B5EF4-FFF2-40B4-BE49-F238E27FC236}">
                <a16:creationId xmlns:a16="http://schemas.microsoft.com/office/drawing/2014/main" xmlns="" id="{A0E853C1-E89C-4D4C-A92F-1B550490FF12}"/>
              </a:ext>
            </a:extLst>
          </p:cNvPr>
          <p:cNvGraphicFramePr>
            <a:graphicFrameLocks noGrp="1"/>
          </p:cNvGraphicFramePr>
          <p:nvPr>
            <p:extLst>
              <p:ext uri="{D42A27DB-BD31-4B8C-83A1-F6EECF244321}">
                <p14:modId xmlns:p14="http://schemas.microsoft.com/office/powerpoint/2010/main" val="3346634147"/>
              </p:ext>
            </p:extLst>
          </p:nvPr>
        </p:nvGraphicFramePr>
        <p:xfrm>
          <a:off x="1273996" y="390418"/>
          <a:ext cx="9534417" cy="5363500"/>
        </p:xfrm>
        <a:graphic>
          <a:graphicData uri="http://schemas.openxmlformats.org/drawingml/2006/table">
            <a:tbl>
              <a:tblPr firstRow="1" firstCol="1" lastRow="1" lastCol="1" bandRow="1" bandCol="1">
                <a:tableStyleId>{5C22544A-7EE6-4342-B048-85BDC9FD1C3A}</a:tableStyleId>
              </a:tblPr>
              <a:tblGrid>
                <a:gridCol w="2606561">
                  <a:extLst>
                    <a:ext uri="{9D8B030D-6E8A-4147-A177-3AD203B41FA5}">
                      <a16:colId xmlns:a16="http://schemas.microsoft.com/office/drawing/2014/main" xmlns="" val="2084613739"/>
                    </a:ext>
                  </a:extLst>
                </a:gridCol>
                <a:gridCol w="4355752">
                  <a:extLst>
                    <a:ext uri="{9D8B030D-6E8A-4147-A177-3AD203B41FA5}">
                      <a16:colId xmlns:a16="http://schemas.microsoft.com/office/drawing/2014/main" xmlns="" val="362225069"/>
                    </a:ext>
                  </a:extLst>
                </a:gridCol>
                <a:gridCol w="2572104">
                  <a:extLst>
                    <a:ext uri="{9D8B030D-6E8A-4147-A177-3AD203B41FA5}">
                      <a16:colId xmlns:a16="http://schemas.microsoft.com/office/drawing/2014/main" xmlns="" val="400042894"/>
                    </a:ext>
                  </a:extLst>
                </a:gridCol>
              </a:tblGrid>
              <a:tr h="446539">
                <a:tc>
                  <a:txBody>
                    <a:bodyPr/>
                    <a:lstStyle/>
                    <a:p>
                      <a:pPr marL="68580"/>
                      <a:r>
                        <a:rPr lang="it-IT" sz="700">
                          <a:effectLst/>
                        </a:rPr>
                        <a:t> </a:t>
                      </a:r>
                      <a:endParaRPr lang="it-IT" sz="800">
                        <a:effectLst/>
                      </a:endParaRPr>
                    </a:p>
                    <a:p>
                      <a:pPr marL="67945"/>
                      <a:r>
                        <a:rPr lang="it-IT" sz="600" spc="-10">
                          <a:effectLst/>
                        </a:rPr>
                        <a:t>Codice</a:t>
                      </a:r>
                      <a:r>
                        <a:rPr lang="it-IT" sz="600" spc="-55">
                          <a:effectLst/>
                        </a:rPr>
                        <a:t> </a:t>
                      </a:r>
                      <a:r>
                        <a:rPr lang="it-IT" sz="600" spc="-10">
                          <a:effectLst/>
                        </a:rPr>
                        <a:t>NC</a:t>
                      </a:r>
                      <a:endParaRPr lang="it-IT" sz="800">
                        <a:effectLst/>
                        <a:latin typeface="Arial MT"/>
                        <a:ea typeface="Arial MT"/>
                        <a:cs typeface="Arial MT"/>
                      </a:endParaRPr>
                    </a:p>
                  </a:txBody>
                  <a:tcPr marL="0" marR="0" marT="0" marB="0"/>
                </a:tc>
                <a:tc>
                  <a:txBody>
                    <a:bodyPr/>
                    <a:lstStyle/>
                    <a:p>
                      <a:pPr marL="68580"/>
                      <a:r>
                        <a:rPr lang="it-IT" sz="700">
                          <a:effectLst/>
                        </a:rPr>
                        <a:t> </a:t>
                      </a:r>
                      <a:endParaRPr lang="it-IT" sz="800">
                        <a:effectLst/>
                      </a:endParaRPr>
                    </a:p>
                    <a:p>
                      <a:pPr marL="68580"/>
                      <a:r>
                        <a:rPr lang="it-IT" sz="600" spc="-15">
                          <a:effectLst/>
                        </a:rPr>
                        <a:t>Descrizione</a:t>
                      </a:r>
                      <a:r>
                        <a:rPr lang="it-IT" sz="600" spc="-60">
                          <a:effectLst/>
                        </a:rPr>
                        <a:t> </a:t>
                      </a:r>
                      <a:r>
                        <a:rPr lang="it-IT" sz="600" spc="-10">
                          <a:effectLst/>
                        </a:rPr>
                        <a:t>dei</a:t>
                      </a:r>
                      <a:r>
                        <a:rPr lang="it-IT" sz="600" spc="-30">
                          <a:effectLst/>
                        </a:rPr>
                        <a:t> </a:t>
                      </a:r>
                      <a:r>
                        <a:rPr lang="it-IT" sz="600" spc="-10">
                          <a:effectLst/>
                        </a:rPr>
                        <a:t>beni</a:t>
                      </a:r>
                      <a:endParaRPr lang="it-IT" sz="800">
                        <a:effectLst/>
                        <a:latin typeface="Arial MT"/>
                        <a:ea typeface="Arial MT"/>
                        <a:cs typeface="Arial MT"/>
                      </a:endParaRPr>
                    </a:p>
                  </a:txBody>
                  <a:tcPr marL="0" marR="0" marT="0" marB="0"/>
                </a:tc>
                <a:tc>
                  <a:txBody>
                    <a:bodyPr/>
                    <a:lstStyle/>
                    <a:p>
                      <a:pPr marL="68580" marR="264795">
                        <a:lnSpc>
                          <a:spcPct val="103000"/>
                        </a:lnSpc>
                        <a:spcBef>
                          <a:spcPts val="550"/>
                        </a:spcBef>
                        <a:spcAft>
                          <a:spcPts val="0"/>
                        </a:spcAft>
                      </a:pPr>
                      <a:r>
                        <a:rPr lang="it-IT" sz="600" spc="-10">
                          <a:effectLst/>
                        </a:rPr>
                        <a:t>Aliquota</a:t>
                      </a:r>
                      <a:r>
                        <a:rPr lang="it-IT" sz="600" spc="-240">
                          <a:effectLst/>
                        </a:rPr>
                        <a:t> </a:t>
                      </a:r>
                      <a:r>
                        <a:rPr lang="it-IT" sz="600">
                          <a:effectLst/>
                        </a:rPr>
                        <a:t>daziaria</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4178695870"/>
                  </a:ext>
                </a:extLst>
              </a:tr>
              <a:tr h="501191">
                <a:tc>
                  <a:txBody>
                    <a:bodyPr/>
                    <a:lstStyle/>
                    <a:p>
                      <a:pPr marL="68580"/>
                      <a:r>
                        <a:rPr lang="it-IT" sz="700">
                          <a:effectLst/>
                        </a:rPr>
                        <a:t> </a:t>
                      </a:r>
                      <a:endParaRPr lang="it-IT" sz="800">
                        <a:effectLst/>
                      </a:endParaRPr>
                    </a:p>
                    <a:p>
                      <a:pPr marL="67945">
                        <a:spcBef>
                          <a:spcPts val="670"/>
                        </a:spcBef>
                        <a:spcAft>
                          <a:spcPts val="0"/>
                        </a:spcAft>
                      </a:pPr>
                      <a:r>
                        <a:rPr lang="it-IT" sz="600">
                          <a:effectLst/>
                        </a:rPr>
                        <a:t>8903</a:t>
                      </a:r>
                      <a:endParaRPr lang="it-IT" sz="800">
                        <a:effectLst/>
                        <a:latin typeface="Arial MT"/>
                        <a:ea typeface="Arial MT"/>
                        <a:cs typeface="Arial MT"/>
                      </a:endParaRPr>
                    </a:p>
                  </a:txBody>
                  <a:tcPr marL="0" marR="0" marT="0" marB="0"/>
                </a:tc>
                <a:tc gridSpan="2">
                  <a:txBody>
                    <a:bodyPr/>
                    <a:lstStyle/>
                    <a:p>
                      <a:pPr marL="68580">
                        <a:lnSpc>
                          <a:spcPct val="103000"/>
                        </a:lnSpc>
                        <a:spcBef>
                          <a:spcPts val="735"/>
                        </a:spcBef>
                      </a:pPr>
                      <a:r>
                        <a:rPr lang="it-IT" sz="600" spc="-15" dirty="0">
                          <a:effectLst/>
                        </a:rPr>
                        <a:t>Panfili </a:t>
                      </a:r>
                      <a:r>
                        <a:rPr lang="it-IT" sz="600" spc="-10" dirty="0">
                          <a:effectLst/>
                        </a:rPr>
                        <a:t>e altre navi e imbarcazioni da</a:t>
                      </a:r>
                      <a:r>
                        <a:rPr lang="it-IT" sz="600" spc="-5" dirty="0">
                          <a:effectLst/>
                        </a:rPr>
                        <a:t> </a:t>
                      </a:r>
                      <a:r>
                        <a:rPr lang="it-IT" sz="600" spc="-15" dirty="0">
                          <a:effectLst/>
                        </a:rPr>
                        <a:t>diporto</a:t>
                      </a:r>
                      <a:r>
                        <a:rPr lang="it-IT" sz="600" spc="-70" dirty="0">
                          <a:effectLst/>
                        </a:rPr>
                        <a:t> </a:t>
                      </a:r>
                      <a:r>
                        <a:rPr lang="it-IT" sz="600" spc="-10" dirty="0">
                          <a:effectLst/>
                        </a:rPr>
                        <a:t>o</a:t>
                      </a:r>
                      <a:r>
                        <a:rPr lang="it-IT" sz="600" spc="-30" dirty="0">
                          <a:effectLst/>
                        </a:rPr>
                        <a:t> </a:t>
                      </a:r>
                      <a:r>
                        <a:rPr lang="it-IT" sz="600" spc="-10" dirty="0">
                          <a:effectLst/>
                        </a:rPr>
                        <a:t>da</a:t>
                      </a:r>
                      <a:r>
                        <a:rPr lang="it-IT" sz="600" spc="-40" dirty="0">
                          <a:effectLst/>
                        </a:rPr>
                        <a:t> </a:t>
                      </a:r>
                      <a:r>
                        <a:rPr lang="it-IT" sz="600" spc="-10" dirty="0">
                          <a:effectLst/>
                        </a:rPr>
                        <a:t>sport;</a:t>
                      </a:r>
                      <a:r>
                        <a:rPr lang="it-IT" sz="600" spc="-55" dirty="0">
                          <a:effectLst/>
                        </a:rPr>
                        <a:t> </a:t>
                      </a:r>
                      <a:r>
                        <a:rPr lang="it-IT" sz="600" spc="-10" dirty="0">
                          <a:effectLst/>
                        </a:rPr>
                        <a:t>imbarcazioni</a:t>
                      </a:r>
                      <a:r>
                        <a:rPr lang="it-IT" sz="600" spc="-65" dirty="0">
                          <a:effectLst/>
                        </a:rPr>
                        <a:t> </a:t>
                      </a:r>
                      <a:r>
                        <a:rPr lang="it-IT" sz="600" spc="-10" dirty="0">
                          <a:effectLst/>
                        </a:rPr>
                        <a:t>a</a:t>
                      </a:r>
                      <a:r>
                        <a:rPr lang="it-IT" sz="600" spc="-30" dirty="0">
                          <a:effectLst/>
                        </a:rPr>
                        <a:t> </a:t>
                      </a:r>
                      <a:r>
                        <a:rPr lang="it-IT" sz="600" spc="-10" dirty="0">
                          <a:effectLst/>
                        </a:rPr>
                        <a:t>remi</a:t>
                      </a:r>
                      <a:r>
                        <a:rPr lang="it-IT" sz="600" spc="-45" dirty="0">
                          <a:effectLst/>
                        </a:rPr>
                        <a:t> </a:t>
                      </a:r>
                      <a:r>
                        <a:rPr lang="it-IT" sz="600" spc="-10" dirty="0">
                          <a:effectLst/>
                        </a:rPr>
                        <a:t>e</a:t>
                      </a:r>
                      <a:r>
                        <a:rPr lang="it-IT" sz="600" spc="-235" dirty="0">
                          <a:effectLst/>
                        </a:rPr>
                        <a:t> </a:t>
                      </a:r>
                      <a:r>
                        <a:rPr lang="it-IT" sz="600" dirty="0">
                          <a:effectLst/>
                        </a:rPr>
                        <a:t>canoe:</a:t>
                      </a:r>
                      <a:endParaRPr lang="it-IT" sz="800" dirty="0">
                        <a:effectLst/>
                        <a:latin typeface="Arial MT"/>
                        <a:ea typeface="Arial MT"/>
                        <a:cs typeface="Arial MT"/>
                      </a:endParaRPr>
                    </a:p>
                  </a:txBody>
                  <a:tcPr marL="0" marR="0" marT="0" marB="0"/>
                </a:tc>
                <a:tc hMerge="1">
                  <a:txBody>
                    <a:bodyPr/>
                    <a:lstStyle/>
                    <a:p>
                      <a:endParaRPr lang="it-IT"/>
                    </a:p>
                  </a:txBody>
                  <a:tcPr/>
                </a:tc>
                <a:extLst>
                  <a:ext uri="{0D108BD9-81ED-4DB2-BD59-A6C34878D82A}">
                    <a16:rowId xmlns:a16="http://schemas.microsoft.com/office/drawing/2014/main" xmlns="" val="4279907061"/>
                  </a:ext>
                </a:extLst>
              </a:tr>
              <a:tr h="163547">
                <a:tc>
                  <a:txBody>
                    <a:bodyPr/>
                    <a:lstStyle/>
                    <a:p>
                      <a:pPr marL="67945">
                        <a:spcBef>
                          <a:spcPts val="265"/>
                        </a:spcBef>
                        <a:spcAft>
                          <a:spcPts val="0"/>
                        </a:spcAft>
                      </a:pPr>
                      <a:r>
                        <a:rPr lang="it-IT" sz="600" spc="-10">
                          <a:effectLst/>
                        </a:rPr>
                        <a:t>8903</a:t>
                      </a:r>
                      <a:r>
                        <a:rPr lang="it-IT" sz="600" spc="-55">
                          <a:effectLst/>
                        </a:rPr>
                        <a:t> </a:t>
                      </a:r>
                      <a:r>
                        <a:rPr lang="it-IT" sz="600" spc="-10">
                          <a:effectLst/>
                        </a:rPr>
                        <a:t>10</a:t>
                      </a:r>
                      <a:endParaRPr lang="it-IT" sz="800">
                        <a:effectLst/>
                        <a:latin typeface="Arial MT"/>
                        <a:ea typeface="Arial MT"/>
                        <a:cs typeface="Arial MT"/>
                      </a:endParaRPr>
                    </a:p>
                  </a:txBody>
                  <a:tcPr marL="0" marR="0" marT="0" marB="0"/>
                </a:tc>
                <a:tc gridSpan="2">
                  <a:txBody>
                    <a:bodyPr/>
                    <a:lstStyle/>
                    <a:p>
                      <a:pPr marL="68580">
                        <a:spcBef>
                          <a:spcPts val="265"/>
                        </a:spcBef>
                      </a:pPr>
                      <a:r>
                        <a:rPr lang="it-IT" sz="600" spc="-15">
                          <a:effectLst/>
                        </a:rPr>
                        <a:t>Imbarcazioni</a:t>
                      </a:r>
                      <a:r>
                        <a:rPr lang="it-IT" sz="600" spc="-60">
                          <a:effectLst/>
                        </a:rPr>
                        <a:t> </a:t>
                      </a:r>
                      <a:r>
                        <a:rPr lang="it-IT" sz="600" spc="-15">
                          <a:effectLst/>
                        </a:rPr>
                        <a:t>pneumatiche:</a:t>
                      </a:r>
                      <a:endParaRPr lang="it-IT" sz="800">
                        <a:effectLst/>
                        <a:latin typeface="Arial MT"/>
                        <a:ea typeface="Arial MT"/>
                        <a:cs typeface="Arial MT"/>
                      </a:endParaRPr>
                    </a:p>
                  </a:txBody>
                  <a:tcPr marL="0" marR="0" marT="0" marB="0"/>
                </a:tc>
                <a:tc hMerge="1">
                  <a:txBody>
                    <a:bodyPr/>
                    <a:lstStyle/>
                    <a:p>
                      <a:endParaRPr lang="it-IT"/>
                    </a:p>
                  </a:txBody>
                  <a:tcPr/>
                </a:tc>
                <a:extLst>
                  <a:ext uri="{0D108BD9-81ED-4DB2-BD59-A6C34878D82A}">
                    <a16:rowId xmlns:a16="http://schemas.microsoft.com/office/drawing/2014/main" xmlns="" val="3895636543"/>
                  </a:ext>
                </a:extLst>
              </a:tr>
              <a:tr h="417308">
                <a:tc>
                  <a:txBody>
                    <a:bodyPr/>
                    <a:lstStyle/>
                    <a:p>
                      <a:pPr marL="68580">
                        <a:spcBef>
                          <a:spcPts val="30"/>
                        </a:spcBef>
                        <a:spcAft>
                          <a:spcPts val="0"/>
                        </a:spcAft>
                      </a:pPr>
                      <a:r>
                        <a:rPr lang="it-IT" sz="900">
                          <a:effectLst/>
                        </a:rPr>
                        <a:t> </a:t>
                      </a:r>
                      <a:endParaRPr lang="it-IT" sz="800">
                        <a:effectLst/>
                      </a:endParaRPr>
                    </a:p>
                    <a:p>
                      <a:pPr marL="67945"/>
                      <a:r>
                        <a:rPr lang="it-IT" sz="600" spc="-10">
                          <a:effectLst/>
                        </a:rPr>
                        <a:t>8903</a:t>
                      </a:r>
                      <a:r>
                        <a:rPr lang="it-IT" sz="600" spc="-55">
                          <a:effectLst/>
                        </a:rPr>
                        <a:t> </a:t>
                      </a:r>
                      <a:r>
                        <a:rPr lang="it-IT" sz="600" spc="-10">
                          <a:effectLst/>
                        </a:rPr>
                        <a:t>10</a:t>
                      </a:r>
                      <a:r>
                        <a:rPr lang="it-IT" sz="600" spc="-30">
                          <a:effectLst/>
                        </a:rPr>
                        <a:t> </a:t>
                      </a:r>
                      <a:r>
                        <a:rPr lang="it-IT" sz="600" spc="-5">
                          <a:effectLst/>
                        </a:rPr>
                        <a:t>10</a:t>
                      </a:r>
                      <a:endParaRPr lang="it-IT" sz="800">
                        <a:effectLst/>
                        <a:latin typeface="Arial MT"/>
                        <a:ea typeface="Arial MT"/>
                        <a:cs typeface="Arial MT"/>
                      </a:endParaRPr>
                    </a:p>
                  </a:txBody>
                  <a:tcPr marL="0" marR="0" marT="0" marB="0"/>
                </a:tc>
                <a:tc>
                  <a:txBody>
                    <a:bodyPr/>
                    <a:lstStyle/>
                    <a:p>
                      <a:pPr marL="68580">
                        <a:spcBef>
                          <a:spcPts val="10"/>
                        </a:spcBef>
                        <a:spcAft>
                          <a:spcPts val="0"/>
                        </a:spcAft>
                      </a:pPr>
                      <a:r>
                        <a:rPr lang="it-IT" sz="600">
                          <a:effectLst/>
                        </a:rPr>
                        <a:t> </a:t>
                      </a:r>
                      <a:endParaRPr lang="it-IT" sz="800">
                        <a:effectLst/>
                      </a:endParaRPr>
                    </a:p>
                    <a:p>
                      <a:pPr marL="68580" marR="101600">
                        <a:lnSpc>
                          <a:spcPct val="103000"/>
                        </a:lnSpc>
                      </a:pPr>
                      <a:r>
                        <a:rPr lang="it-IT" sz="600" spc="-15">
                          <a:effectLst/>
                        </a:rPr>
                        <a:t>di</a:t>
                      </a:r>
                      <a:r>
                        <a:rPr lang="it-IT" sz="600" spc="-45">
                          <a:effectLst/>
                        </a:rPr>
                        <a:t> </a:t>
                      </a:r>
                      <a:r>
                        <a:rPr lang="it-IT" sz="600" spc="-10">
                          <a:effectLst/>
                        </a:rPr>
                        <a:t>peso</a:t>
                      </a:r>
                      <a:r>
                        <a:rPr lang="it-IT" sz="600" spc="-55">
                          <a:effectLst/>
                        </a:rPr>
                        <a:t> </a:t>
                      </a:r>
                      <a:r>
                        <a:rPr lang="it-IT" sz="600" spc="-10">
                          <a:effectLst/>
                        </a:rPr>
                        <a:t>unitario</a:t>
                      </a:r>
                      <a:r>
                        <a:rPr lang="it-IT" sz="600" spc="-65">
                          <a:effectLst/>
                        </a:rPr>
                        <a:t> </a:t>
                      </a:r>
                      <a:r>
                        <a:rPr lang="it-IT" sz="600" spc="-10">
                          <a:effectLst/>
                        </a:rPr>
                        <a:t>inferiore</a:t>
                      </a:r>
                      <a:r>
                        <a:rPr lang="it-IT" sz="600" spc="-235">
                          <a:effectLst/>
                        </a:rPr>
                        <a:t> </a:t>
                      </a:r>
                      <a:r>
                        <a:rPr lang="it-IT" sz="600" spc="-10">
                          <a:effectLst/>
                        </a:rPr>
                        <a:t>o</a:t>
                      </a:r>
                      <a:r>
                        <a:rPr lang="it-IT" sz="600" spc="-35">
                          <a:effectLst/>
                        </a:rPr>
                        <a:t> </a:t>
                      </a:r>
                      <a:r>
                        <a:rPr lang="it-IT" sz="600" spc="-10">
                          <a:effectLst/>
                        </a:rPr>
                        <a:t>uguale</a:t>
                      </a:r>
                      <a:r>
                        <a:rPr lang="it-IT" sz="600" spc="-70">
                          <a:effectLst/>
                        </a:rPr>
                        <a:t> </a:t>
                      </a:r>
                      <a:r>
                        <a:rPr lang="it-IT" sz="600" spc="-5">
                          <a:effectLst/>
                        </a:rPr>
                        <a:t>a</a:t>
                      </a:r>
                      <a:r>
                        <a:rPr lang="it-IT" sz="600" spc="-35">
                          <a:effectLst/>
                        </a:rPr>
                        <a:t> </a:t>
                      </a:r>
                      <a:r>
                        <a:rPr lang="it-IT" sz="600" spc="-5">
                          <a:effectLst/>
                        </a:rPr>
                        <a:t>100</a:t>
                      </a:r>
                      <a:r>
                        <a:rPr lang="it-IT" sz="600" spc="-45">
                          <a:effectLst/>
                        </a:rPr>
                        <a:t> </a:t>
                      </a:r>
                      <a:r>
                        <a:rPr lang="it-IT" sz="600" spc="-5">
                          <a:effectLst/>
                        </a:rPr>
                        <a:t>kg</a:t>
                      </a:r>
                      <a:endParaRPr lang="it-IT" sz="800">
                        <a:effectLst/>
                        <a:latin typeface="Arial MT"/>
                        <a:ea typeface="Arial MT"/>
                        <a:cs typeface="Arial MT"/>
                      </a:endParaRPr>
                    </a:p>
                  </a:txBody>
                  <a:tcPr marL="0" marR="0" marT="0" marB="0"/>
                </a:tc>
                <a:tc>
                  <a:txBody>
                    <a:bodyPr/>
                    <a:lstStyle/>
                    <a:p>
                      <a:pPr marL="68580">
                        <a:spcBef>
                          <a:spcPts val="30"/>
                        </a:spcBef>
                        <a:spcAft>
                          <a:spcPts val="0"/>
                        </a:spcAft>
                      </a:pPr>
                      <a:r>
                        <a:rPr lang="it-IT" sz="900">
                          <a:effectLst/>
                        </a:rPr>
                        <a:t> </a:t>
                      </a:r>
                      <a:endParaRPr lang="it-IT" sz="800">
                        <a:effectLst/>
                      </a:endParaRPr>
                    </a:p>
                    <a:p>
                      <a:pPr marL="68580"/>
                      <a:r>
                        <a:rPr lang="it-IT" sz="600">
                          <a:effectLst/>
                        </a:rPr>
                        <a:t>2,7%</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703740004"/>
                  </a:ext>
                </a:extLst>
              </a:tr>
              <a:tr h="268533">
                <a:tc>
                  <a:txBody>
                    <a:bodyPr/>
                    <a:lstStyle/>
                    <a:p>
                      <a:pPr marL="67945">
                        <a:spcBef>
                          <a:spcPts val="765"/>
                        </a:spcBef>
                        <a:spcAft>
                          <a:spcPts val="0"/>
                        </a:spcAft>
                      </a:pPr>
                      <a:r>
                        <a:rPr lang="it-IT" sz="600" spc="-10">
                          <a:effectLst/>
                        </a:rPr>
                        <a:t>8903</a:t>
                      </a:r>
                      <a:r>
                        <a:rPr lang="it-IT" sz="600" spc="-55">
                          <a:effectLst/>
                        </a:rPr>
                        <a:t> </a:t>
                      </a:r>
                      <a:r>
                        <a:rPr lang="it-IT" sz="600" spc="-10">
                          <a:effectLst/>
                        </a:rPr>
                        <a:t>10</a:t>
                      </a:r>
                      <a:r>
                        <a:rPr lang="it-IT" sz="600" spc="-30">
                          <a:effectLst/>
                        </a:rPr>
                        <a:t> </a:t>
                      </a:r>
                      <a:r>
                        <a:rPr lang="it-IT" sz="600" spc="-5">
                          <a:effectLst/>
                        </a:rPr>
                        <a:t>90</a:t>
                      </a:r>
                      <a:endParaRPr lang="it-IT" sz="800">
                        <a:effectLst/>
                        <a:latin typeface="Arial MT"/>
                        <a:ea typeface="Arial MT"/>
                        <a:cs typeface="Arial MT"/>
                      </a:endParaRPr>
                    </a:p>
                  </a:txBody>
                  <a:tcPr marL="0" marR="0" marT="0" marB="0"/>
                </a:tc>
                <a:tc>
                  <a:txBody>
                    <a:bodyPr/>
                    <a:lstStyle/>
                    <a:p>
                      <a:pPr marL="68580">
                        <a:spcBef>
                          <a:spcPts val="765"/>
                        </a:spcBef>
                      </a:pPr>
                      <a:r>
                        <a:rPr lang="it-IT" sz="600">
                          <a:effectLst/>
                        </a:rPr>
                        <a:t>Altre</a:t>
                      </a:r>
                      <a:endParaRPr lang="it-IT" sz="800">
                        <a:effectLst/>
                        <a:latin typeface="Arial MT"/>
                        <a:ea typeface="Arial MT"/>
                        <a:cs typeface="Arial MT"/>
                      </a:endParaRPr>
                    </a:p>
                  </a:txBody>
                  <a:tcPr marL="0" marR="0" marT="0" marB="0"/>
                </a:tc>
                <a:tc>
                  <a:txBody>
                    <a:bodyPr/>
                    <a:lstStyle/>
                    <a:p>
                      <a:pPr marL="68580">
                        <a:spcBef>
                          <a:spcPts val="765"/>
                        </a:spcBef>
                      </a:pPr>
                      <a:r>
                        <a:rPr lang="it-IT" sz="600">
                          <a:effectLst/>
                        </a:rPr>
                        <a:t>1,7%</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3926933714"/>
                  </a:ext>
                </a:extLst>
              </a:tr>
              <a:tr h="337646">
                <a:tc>
                  <a:txBody>
                    <a:bodyPr/>
                    <a:lstStyle/>
                    <a:p>
                      <a:pPr marL="68580"/>
                      <a:r>
                        <a:rPr lang="it-IT" sz="700">
                          <a:effectLst/>
                        </a:rPr>
                        <a:t> </a:t>
                      </a:r>
                      <a:endParaRPr lang="it-IT" sz="800">
                        <a:effectLst/>
                      </a:endParaRPr>
                    </a:p>
                    <a:p>
                      <a:pPr marL="67945"/>
                      <a:r>
                        <a:rPr lang="it-IT" sz="600" spc="-10">
                          <a:effectLst/>
                        </a:rPr>
                        <a:t>8903</a:t>
                      </a:r>
                      <a:r>
                        <a:rPr lang="it-IT" sz="600" spc="-55">
                          <a:effectLst/>
                        </a:rPr>
                        <a:t> </a:t>
                      </a:r>
                      <a:r>
                        <a:rPr lang="it-IT" sz="600" spc="-10">
                          <a:effectLst/>
                        </a:rPr>
                        <a:t>91</a:t>
                      </a:r>
                      <a:endParaRPr lang="it-IT" sz="800">
                        <a:effectLst/>
                        <a:latin typeface="Arial MT"/>
                        <a:ea typeface="Arial MT"/>
                        <a:cs typeface="Arial MT"/>
                      </a:endParaRPr>
                    </a:p>
                  </a:txBody>
                  <a:tcPr marL="0" marR="0" marT="0" marB="0"/>
                </a:tc>
                <a:tc gridSpan="2">
                  <a:txBody>
                    <a:bodyPr/>
                    <a:lstStyle/>
                    <a:p>
                      <a:pPr marL="68580">
                        <a:lnSpc>
                          <a:spcPct val="103000"/>
                        </a:lnSpc>
                        <a:spcBef>
                          <a:spcPts val="550"/>
                        </a:spcBef>
                      </a:pPr>
                      <a:r>
                        <a:rPr lang="it-IT" sz="600" spc="-15" dirty="0">
                          <a:effectLst/>
                        </a:rPr>
                        <a:t>Imbarcazioni</a:t>
                      </a:r>
                      <a:r>
                        <a:rPr lang="it-IT" sz="600" spc="-65" dirty="0">
                          <a:effectLst/>
                        </a:rPr>
                        <a:t> </a:t>
                      </a:r>
                      <a:r>
                        <a:rPr lang="it-IT" sz="600" spc="-10" dirty="0">
                          <a:effectLst/>
                        </a:rPr>
                        <a:t>a</a:t>
                      </a:r>
                      <a:r>
                        <a:rPr lang="it-IT" sz="600" spc="-25" dirty="0">
                          <a:effectLst/>
                        </a:rPr>
                        <a:t> </a:t>
                      </a:r>
                      <a:r>
                        <a:rPr lang="it-IT" sz="600" spc="-10" dirty="0">
                          <a:effectLst/>
                        </a:rPr>
                        <a:t>vela</a:t>
                      </a:r>
                      <a:r>
                        <a:rPr lang="it-IT" sz="600" spc="-35" dirty="0">
                          <a:effectLst/>
                        </a:rPr>
                        <a:t> </a:t>
                      </a:r>
                      <a:r>
                        <a:rPr lang="it-IT" sz="600" spc="-10" dirty="0">
                          <a:effectLst/>
                        </a:rPr>
                        <a:t>anche</a:t>
                      </a:r>
                      <a:r>
                        <a:rPr lang="it-IT" sz="600" spc="-65" dirty="0">
                          <a:effectLst/>
                        </a:rPr>
                        <a:t> </a:t>
                      </a:r>
                      <a:r>
                        <a:rPr lang="it-IT" sz="600" spc="-10" dirty="0">
                          <a:effectLst/>
                        </a:rPr>
                        <a:t>con</a:t>
                      </a:r>
                      <a:r>
                        <a:rPr lang="it-IT" sz="600" spc="-35" dirty="0">
                          <a:effectLst/>
                        </a:rPr>
                        <a:t> </a:t>
                      </a:r>
                      <a:r>
                        <a:rPr lang="it-IT" sz="600" spc="-10" dirty="0">
                          <a:effectLst/>
                        </a:rPr>
                        <a:t>motore</a:t>
                      </a:r>
                      <a:r>
                        <a:rPr lang="it-IT" sz="600" spc="-235" dirty="0">
                          <a:effectLst/>
                        </a:rPr>
                        <a:t> </a:t>
                      </a:r>
                      <a:r>
                        <a:rPr lang="it-IT" sz="600" dirty="0">
                          <a:effectLst/>
                        </a:rPr>
                        <a:t>ausiliario:</a:t>
                      </a:r>
                      <a:endParaRPr lang="it-IT" sz="800" dirty="0">
                        <a:effectLst/>
                        <a:latin typeface="Arial MT"/>
                        <a:ea typeface="Arial MT"/>
                        <a:cs typeface="Arial MT"/>
                      </a:endParaRPr>
                    </a:p>
                  </a:txBody>
                  <a:tcPr marL="0" marR="0" marT="0" marB="0"/>
                </a:tc>
                <a:tc hMerge="1">
                  <a:txBody>
                    <a:bodyPr/>
                    <a:lstStyle/>
                    <a:p>
                      <a:endParaRPr lang="it-IT"/>
                    </a:p>
                  </a:txBody>
                  <a:tcPr/>
                </a:tc>
                <a:extLst>
                  <a:ext uri="{0D108BD9-81ED-4DB2-BD59-A6C34878D82A}">
                    <a16:rowId xmlns:a16="http://schemas.microsoft.com/office/drawing/2014/main" xmlns="" val="3821764041"/>
                  </a:ext>
                </a:extLst>
              </a:tr>
              <a:tr h="337646">
                <a:tc>
                  <a:txBody>
                    <a:bodyPr/>
                    <a:lstStyle/>
                    <a:p>
                      <a:pPr marL="68580"/>
                      <a:r>
                        <a:rPr lang="it-IT" sz="700">
                          <a:effectLst/>
                        </a:rPr>
                        <a:t> </a:t>
                      </a:r>
                      <a:endParaRPr lang="it-IT" sz="800">
                        <a:effectLst/>
                      </a:endParaRPr>
                    </a:p>
                    <a:p>
                      <a:pPr marL="67945"/>
                      <a:r>
                        <a:rPr lang="it-IT" sz="600" spc="-10">
                          <a:effectLst/>
                        </a:rPr>
                        <a:t>8903</a:t>
                      </a:r>
                      <a:r>
                        <a:rPr lang="it-IT" sz="600" spc="-55">
                          <a:effectLst/>
                        </a:rPr>
                        <a:t> </a:t>
                      </a:r>
                      <a:r>
                        <a:rPr lang="it-IT" sz="600" spc="-10">
                          <a:effectLst/>
                        </a:rPr>
                        <a:t>91</a:t>
                      </a:r>
                      <a:r>
                        <a:rPr lang="it-IT" sz="600" spc="-30">
                          <a:effectLst/>
                        </a:rPr>
                        <a:t> </a:t>
                      </a:r>
                      <a:r>
                        <a:rPr lang="it-IT" sz="600" spc="-5">
                          <a:effectLst/>
                        </a:rPr>
                        <a:t>10</a:t>
                      </a:r>
                      <a:endParaRPr lang="it-IT" sz="800">
                        <a:effectLst/>
                        <a:latin typeface="Arial MT"/>
                        <a:ea typeface="Arial MT"/>
                        <a:cs typeface="Arial MT"/>
                      </a:endParaRPr>
                    </a:p>
                  </a:txBody>
                  <a:tcPr marL="0" marR="0" marT="0" marB="0"/>
                </a:tc>
                <a:tc>
                  <a:txBody>
                    <a:bodyPr/>
                    <a:lstStyle/>
                    <a:p>
                      <a:pPr marL="68580" marR="377190">
                        <a:lnSpc>
                          <a:spcPct val="103000"/>
                        </a:lnSpc>
                        <a:spcBef>
                          <a:spcPts val="550"/>
                        </a:spcBef>
                        <a:spcAft>
                          <a:spcPts val="0"/>
                        </a:spcAft>
                      </a:pPr>
                      <a:r>
                        <a:rPr lang="it-IT" sz="600" spc="-15">
                          <a:effectLst/>
                        </a:rPr>
                        <a:t>per</a:t>
                      </a:r>
                      <a:r>
                        <a:rPr lang="it-IT" sz="600" spc="-50">
                          <a:effectLst/>
                        </a:rPr>
                        <a:t> </a:t>
                      </a:r>
                      <a:r>
                        <a:rPr lang="it-IT" sz="600" spc="-15">
                          <a:effectLst/>
                        </a:rPr>
                        <a:t>la</a:t>
                      </a:r>
                      <a:r>
                        <a:rPr lang="it-IT" sz="600" spc="-35">
                          <a:effectLst/>
                        </a:rPr>
                        <a:t> </a:t>
                      </a:r>
                      <a:r>
                        <a:rPr lang="it-IT" sz="600" spc="-10">
                          <a:effectLst/>
                        </a:rPr>
                        <a:t>navigazione</a:t>
                      </a:r>
                      <a:r>
                        <a:rPr lang="it-IT" sz="600" spc="-235">
                          <a:effectLst/>
                        </a:rPr>
                        <a:t> </a:t>
                      </a:r>
                      <a:r>
                        <a:rPr lang="it-IT" sz="600">
                          <a:effectLst/>
                        </a:rPr>
                        <a:t>marittima</a:t>
                      </a:r>
                      <a:endParaRPr lang="it-IT" sz="800">
                        <a:effectLst/>
                        <a:latin typeface="Arial MT"/>
                        <a:ea typeface="Arial MT"/>
                        <a:cs typeface="Arial MT"/>
                      </a:endParaRPr>
                    </a:p>
                  </a:txBody>
                  <a:tcPr marL="0" marR="0" marT="0" marB="0"/>
                </a:tc>
                <a:tc>
                  <a:txBody>
                    <a:bodyPr/>
                    <a:lstStyle/>
                    <a:p>
                      <a:pPr marL="68580"/>
                      <a:r>
                        <a:rPr lang="it-IT" sz="700">
                          <a:effectLst/>
                        </a:rPr>
                        <a:t> </a:t>
                      </a:r>
                      <a:endParaRPr lang="it-IT" sz="800">
                        <a:effectLst/>
                      </a:endParaRPr>
                    </a:p>
                    <a:p>
                      <a:pPr marL="68580"/>
                      <a:r>
                        <a:rPr lang="it-IT" sz="600">
                          <a:effectLst/>
                        </a:rPr>
                        <a:t>esenzione</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1807757740"/>
                  </a:ext>
                </a:extLst>
              </a:tr>
              <a:tr h="268533">
                <a:tc>
                  <a:txBody>
                    <a:bodyPr/>
                    <a:lstStyle/>
                    <a:p>
                      <a:pPr marL="67945">
                        <a:spcBef>
                          <a:spcPts val="765"/>
                        </a:spcBef>
                        <a:spcAft>
                          <a:spcPts val="0"/>
                        </a:spcAft>
                      </a:pPr>
                      <a:r>
                        <a:rPr lang="it-IT" sz="600" spc="-10">
                          <a:effectLst/>
                        </a:rPr>
                        <a:t>8903</a:t>
                      </a:r>
                      <a:r>
                        <a:rPr lang="it-IT" sz="600" spc="-55">
                          <a:effectLst/>
                        </a:rPr>
                        <a:t> </a:t>
                      </a:r>
                      <a:r>
                        <a:rPr lang="it-IT" sz="600" spc="-10">
                          <a:effectLst/>
                        </a:rPr>
                        <a:t>91</a:t>
                      </a:r>
                      <a:r>
                        <a:rPr lang="it-IT" sz="600" spc="-30">
                          <a:effectLst/>
                        </a:rPr>
                        <a:t> </a:t>
                      </a:r>
                      <a:r>
                        <a:rPr lang="it-IT" sz="600" spc="-5">
                          <a:effectLst/>
                        </a:rPr>
                        <a:t>90</a:t>
                      </a:r>
                      <a:endParaRPr lang="it-IT" sz="800">
                        <a:effectLst/>
                        <a:latin typeface="Arial MT"/>
                        <a:ea typeface="Arial MT"/>
                        <a:cs typeface="Arial MT"/>
                      </a:endParaRPr>
                    </a:p>
                  </a:txBody>
                  <a:tcPr marL="0" marR="0" marT="0" marB="0"/>
                </a:tc>
                <a:tc>
                  <a:txBody>
                    <a:bodyPr/>
                    <a:lstStyle/>
                    <a:p>
                      <a:pPr marL="68580">
                        <a:spcBef>
                          <a:spcPts val="765"/>
                        </a:spcBef>
                      </a:pPr>
                      <a:r>
                        <a:rPr lang="it-IT" sz="600">
                          <a:effectLst/>
                        </a:rPr>
                        <a:t>Altre</a:t>
                      </a:r>
                      <a:endParaRPr lang="it-IT" sz="800">
                        <a:effectLst/>
                        <a:latin typeface="Arial MT"/>
                        <a:ea typeface="Arial MT"/>
                        <a:cs typeface="Arial MT"/>
                      </a:endParaRPr>
                    </a:p>
                  </a:txBody>
                  <a:tcPr marL="0" marR="0" marT="0" marB="0"/>
                </a:tc>
                <a:tc>
                  <a:txBody>
                    <a:bodyPr/>
                    <a:lstStyle/>
                    <a:p>
                      <a:pPr marL="68580">
                        <a:spcBef>
                          <a:spcPts val="765"/>
                        </a:spcBef>
                      </a:pPr>
                      <a:r>
                        <a:rPr lang="it-IT" sz="600" dirty="0">
                          <a:effectLst/>
                        </a:rPr>
                        <a:t>1,7%</a:t>
                      </a:r>
                      <a:endParaRPr lang="it-IT" sz="800" dirty="0">
                        <a:effectLst/>
                        <a:latin typeface="Arial MT"/>
                        <a:ea typeface="Arial MT"/>
                        <a:cs typeface="Arial MT"/>
                      </a:endParaRPr>
                    </a:p>
                  </a:txBody>
                  <a:tcPr marL="0" marR="0" marT="0" marB="0"/>
                </a:tc>
                <a:extLst>
                  <a:ext uri="{0D108BD9-81ED-4DB2-BD59-A6C34878D82A}">
                    <a16:rowId xmlns:a16="http://schemas.microsoft.com/office/drawing/2014/main" xmlns="" val="1339573177"/>
                  </a:ext>
                </a:extLst>
              </a:tr>
              <a:tr h="337646">
                <a:tc>
                  <a:txBody>
                    <a:bodyPr/>
                    <a:lstStyle/>
                    <a:p>
                      <a:pPr marL="68580"/>
                      <a:r>
                        <a:rPr lang="it-IT" sz="700">
                          <a:effectLst/>
                        </a:rPr>
                        <a:t> </a:t>
                      </a:r>
                      <a:endParaRPr lang="it-IT" sz="800">
                        <a:effectLst/>
                      </a:endParaRPr>
                    </a:p>
                    <a:p>
                      <a:pPr marL="67945"/>
                      <a:r>
                        <a:rPr lang="it-IT" sz="600" spc="-10">
                          <a:effectLst/>
                        </a:rPr>
                        <a:t>8903</a:t>
                      </a:r>
                      <a:r>
                        <a:rPr lang="it-IT" sz="600" spc="-55">
                          <a:effectLst/>
                        </a:rPr>
                        <a:t> </a:t>
                      </a:r>
                      <a:r>
                        <a:rPr lang="it-IT" sz="600" spc="-10">
                          <a:effectLst/>
                        </a:rPr>
                        <a:t>92</a:t>
                      </a:r>
                      <a:endParaRPr lang="it-IT" sz="800">
                        <a:effectLst/>
                        <a:latin typeface="Arial MT"/>
                        <a:ea typeface="Arial MT"/>
                        <a:cs typeface="Arial MT"/>
                      </a:endParaRPr>
                    </a:p>
                  </a:txBody>
                  <a:tcPr marL="0" marR="0" marT="0" marB="0"/>
                </a:tc>
                <a:tc gridSpan="2">
                  <a:txBody>
                    <a:bodyPr/>
                    <a:lstStyle/>
                    <a:p>
                      <a:pPr marL="68580">
                        <a:lnSpc>
                          <a:spcPct val="103000"/>
                        </a:lnSpc>
                        <a:spcBef>
                          <a:spcPts val="550"/>
                        </a:spcBef>
                      </a:pPr>
                      <a:r>
                        <a:rPr lang="it-IT" sz="600" spc="-15">
                          <a:effectLst/>
                        </a:rPr>
                        <a:t>Imbarcazioni</a:t>
                      </a:r>
                      <a:r>
                        <a:rPr lang="it-IT" sz="600" spc="-70">
                          <a:effectLst/>
                        </a:rPr>
                        <a:t> </a:t>
                      </a:r>
                      <a:r>
                        <a:rPr lang="it-IT" sz="600" spc="-10">
                          <a:effectLst/>
                        </a:rPr>
                        <a:t>a</a:t>
                      </a:r>
                      <a:r>
                        <a:rPr lang="it-IT" sz="600" spc="-35">
                          <a:effectLst/>
                        </a:rPr>
                        <a:t> </a:t>
                      </a:r>
                      <a:r>
                        <a:rPr lang="it-IT" sz="600" spc="-10">
                          <a:effectLst/>
                        </a:rPr>
                        <a:t>motore,</a:t>
                      </a:r>
                      <a:r>
                        <a:rPr lang="it-IT" sz="600" spc="-55">
                          <a:effectLst/>
                        </a:rPr>
                        <a:t> </a:t>
                      </a:r>
                      <a:r>
                        <a:rPr lang="it-IT" sz="600" spc="-10">
                          <a:effectLst/>
                        </a:rPr>
                        <a:t>diverse</a:t>
                      </a:r>
                      <a:r>
                        <a:rPr lang="it-IT" sz="600" spc="-70">
                          <a:effectLst/>
                        </a:rPr>
                        <a:t> </a:t>
                      </a:r>
                      <a:r>
                        <a:rPr lang="it-IT" sz="600" spc="-10">
                          <a:effectLst/>
                        </a:rPr>
                        <a:t>dai</a:t>
                      </a:r>
                      <a:r>
                        <a:rPr lang="it-IT" sz="600" spc="-235">
                          <a:effectLst/>
                        </a:rPr>
                        <a:t> </a:t>
                      </a:r>
                      <a:r>
                        <a:rPr lang="it-IT" sz="600">
                          <a:effectLst/>
                        </a:rPr>
                        <a:t>fuoribordo:</a:t>
                      </a:r>
                      <a:endParaRPr lang="it-IT" sz="800">
                        <a:effectLst/>
                        <a:latin typeface="Arial MT"/>
                        <a:ea typeface="Arial MT"/>
                        <a:cs typeface="Arial MT"/>
                      </a:endParaRPr>
                    </a:p>
                  </a:txBody>
                  <a:tcPr marL="0" marR="0" marT="0" marB="0"/>
                </a:tc>
                <a:tc hMerge="1">
                  <a:txBody>
                    <a:bodyPr/>
                    <a:lstStyle/>
                    <a:p>
                      <a:endParaRPr lang="it-IT"/>
                    </a:p>
                  </a:txBody>
                  <a:tcPr/>
                </a:tc>
                <a:extLst>
                  <a:ext uri="{0D108BD9-81ED-4DB2-BD59-A6C34878D82A}">
                    <a16:rowId xmlns:a16="http://schemas.microsoft.com/office/drawing/2014/main" xmlns="" val="2445325392"/>
                  </a:ext>
                </a:extLst>
              </a:tr>
              <a:tr h="337646">
                <a:tc>
                  <a:txBody>
                    <a:bodyPr/>
                    <a:lstStyle/>
                    <a:p>
                      <a:pPr marL="68580">
                        <a:spcBef>
                          <a:spcPts val="55"/>
                        </a:spcBef>
                        <a:spcAft>
                          <a:spcPts val="0"/>
                        </a:spcAft>
                      </a:pPr>
                      <a:r>
                        <a:rPr lang="it-IT" sz="600">
                          <a:effectLst/>
                        </a:rPr>
                        <a:t> </a:t>
                      </a:r>
                      <a:endParaRPr lang="it-IT" sz="800">
                        <a:effectLst/>
                      </a:endParaRPr>
                    </a:p>
                    <a:p>
                      <a:pPr marL="67945"/>
                      <a:r>
                        <a:rPr lang="it-IT" sz="600" spc="-10">
                          <a:effectLst/>
                        </a:rPr>
                        <a:t>8903</a:t>
                      </a:r>
                      <a:r>
                        <a:rPr lang="it-IT" sz="600" spc="-55">
                          <a:effectLst/>
                        </a:rPr>
                        <a:t> </a:t>
                      </a:r>
                      <a:r>
                        <a:rPr lang="it-IT" sz="600" spc="-10">
                          <a:effectLst/>
                        </a:rPr>
                        <a:t>92</a:t>
                      </a:r>
                      <a:r>
                        <a:rPr lang="it-IT" sz="600" spc="-30">
                          <a:effectLst/>
                        </a:rPr>
                        <a:t> </a:t>
                      </a:r>
                      <a:r>
                        <a:rPr lang="it-IT" sz="600" spc="-5">
                          <a:effectLst/>
                        </a:rPr>
                        <a:t>10</a:t>
                      </a:r>
                      <a:endParaRPr lang="it-IT" sz="800">
                        <a:effectLst/>
                        <a:latin typeface="Arial MT"/>
                        <a:ea typeface="Arial MT"/>
                        <a:cs typeface="Arial MT"/>
                      </a:endParaRPr>
                    </a:p>
                  </a:txBody>
                  <a:tcPr marL="0" marR="0" marT="0" marB="0"/>
                </a:tc>
                <a:tc>
                  <a:txBody>
                    <a:bodyPr/>
                    <a:lstStyle/>
                    <a:p>
                      <a:pPr marL="68580" marR="377190">
                        <a:lnSpc>
                          <a:spcPct val="103000"/>
                        </a:lnSpc>
                        <a:spcBef>
                          <a:spcPts val="550"/>
                        </a:spcBef>
                        <a:spcAft>
                          <a:spcPts val="0"/>
                        </a:spcAft>
                      </a:pPr>
                      <a:r>
                        <a:rPr lang="it-IT" sz="600" spc="-15">
                          <a:effectLst/>
                        </a:rPr>
                        <a:t>per</a:t>
                      </a:r>
                      <a:r>
                        <a:rPr lang="it-IT" sz="600" spc="-50">
                          <a:effectLst/>
                        </a:rPr>
                        <a:t> </a:t>
                      </a:r>
                      <a:r>
                        <a:rPr lang="it-IT" sz="600" spc="-15">
                          <a:effectLst/>
                        </a:rPr>
                        <a:t>la</a:t>
                      </a:r>
                      <a:r>
                        <a:rPr lang="it-IT" sz="600" spc="-35">
                          <a:effectLst/>
                        </a:rPr>
                        <a:t> </a:t>
                      </a:r>
                      <a:r>
                        <a:rPr lang="it-IT" sz="600" spc="-10">
                          <a:effectLst/>
                        </a:rPr>
                        <a:t>navigazione</a:t>
                      </a:r>
                      <a:r>
                        <a:rPr lang="it-IT" sz="600" spc="-235">
                          <a:effectLst/>
                        </a:rPr>
                        <a:t> </a:t>
                      </a:r>
                      <a:r>
                        <a:rPr lang="it-IT" sz="600">
                          <a:effectLst/>
                        </a:rPr>
                        <a:t>marittima</a:t>
                      </a:r>
                      <a:endParaRPr lang="it-IT" sz="800">
                        <a:effectLst/>
                        <a:latin typeface="Arial MT"/>
                        <a:ea typeface="Arial MT"/>
                        <a:cs typeface="Arial MT"/>
                      </a:endParaRPr>
                    </a:p>
                  </a:txBody>
                  <a:tcPr marL="0" marR="0" marT="0" marB="0"/>
                </a:tc>
                <a:tc>
                  <a:txBody>
                    <a:bodyPr/>
                    <a:lstStyle/>
                    <a:p>
                      <a:pPr marL="68580">
                        <a:spcBef>
                          <a:spcPts val="55"/>
                        </a:spcBef>
                        <a:spcAft>
                          <a:spcPts val="0"/>
                        </a:spcAft>
                      </a:pPr>
                      <a:r>
                        <a:rPr lang="it-IT" sz="600">
                          <a:effectLst/>
                        </a:rPr>
                        <a:t> </a:t>
                      </a:r>
                      <a:endParaRPr lang="it-IT" sz="800">
                        <a:effectLst/>
                      </a:endParaRPr>
                    </a:p>
                    <a:p>
                      <a:pPr marL="68580"/>
                      <a:r>
                        <a:rPr lang="it-IT" sz="600">
                          <a:effectLst/>
                        </a:rPr>
                        <a:t>esenzione</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1009831099"/>
                  </a:ext>
                </a:extLst>
              </a:tr>
              <a:tr h="417308">
                <a:tc>
                  <a:txBody>
                    <a:bodyPr/>
                    <a:lstStyle/>
                    <a:p>
                      <a:pPr marL="68580">
                        <a:spcBef>
                          <a:spcPts val="30"/>
                        </a:spcBef>
                        <a:spcAft>
                          <a:spcPts val="0"/>
                        </a:spcAft>
                      </a:pPr>
                      <a:r>
                        <a:rPr lang="it-IT" sz="900">
                          <a:effectLst/>
                        </a:rPr>
                        <a:t> </a:t>
                      </a:r>
                      <a:endParaRPr lang="it-IT" sz="800">
                        <a:effectLst/>
                      </a:endParaRPr>
                    </a:p>
                    <a:p>
                      <a:pPr marL="67945"/>
                      <a:r>
                        <a:rPr lang="it-IT" sz="600" spc="-10">
                          <a:effectLst/>
                        </a:rPr>
                        <a:t>8903</a:t>
                      </a:r>
                      <a:r>
                        <a:rPr lang="it-IT" sz="600" spc="-55">
                          <a:effectLst/>
                        </a:rPr>
                        <a:t> </a:t>
                      </a:r>
                      <a:r>
                        <a:rPr lang="it-IT" sz="600" spc="-10">
                          <a:effectLst/>
                        </a:rPr>
                        <a:t>92</a:t>
                      </a:r>
                      <a:r>
                        <a:rPr lang="it-IT" sz="600" spc="-30">
                          <a:effectLst/>
                        </a:rPr>
                        <a:t> </a:t>
                      </a:r>
                      <a:r>
                        <a:rPr lang="it-IT" sz="600" spc="-5">
                          <a:effectLst/>
                        </a:rPr>
                        <a:t>91</a:t>
                      </a:r>
                      <a:endParaRPr lang="it-IT" sz="800">
                        <a:effectLst/>
                        <a:latin typeface="Arial MT"/>
                        <a:ea typeface="Arial MT"/>
                        <a:cs typeface="Arial MT"/>
                      </a:endParaRPr>
                    </a:p>
                  </a:txBody>
                  <a:tcPr marL="0" marR="0" marT="0" marB="0"/>
                </a:tc>
                <a:tc>
                  <a:txBody>
                    <a:bodyPr/>
                    <a:lstStyle/>
                    <a:p>
                      <a:pPr marL="68580">
                        <a:spcBef>
                          <a:spcPts val="10"/>
                        </a:spcBef>
                        <a:spcAft>
                          <a:spcPts val="0"/>
                        </a:spcAft>
                      </a:pPr>
                      <a:r>
                        <a:rPr lang="it-IT" sz="600">
                          <a:effectLst/>
                        </a:rPr>
                        <a:t> </a:t>
                      </a:r>
                      <a:endParaRPr lang="it-IT" sz="800">
                        <a:effectLst/>
                      </a:endParaRPr>
                    </a:p>
                    <a:p>
                      <a:pPr marL="68580" marR="138430">
                        <a:lnSpc>
                          <a:spcPct val="103000"/>
                        </a:lnSpc>
                      </a:pPr>
                      <a:r>
                        <a:rPr lang="it-IT" sz="600" spc="-10">
                          <a:effectLst/>
                        </a:rPr>
                        <a:t>di</a:t>
                      </a:r>
                      <a:r>
                        <a:rPr lang="it-IT" sz="600" spc="-45">
                          <a:effectLst/>
                        </a:rPr>
                        <a:t> </a:t>
                      </a:r>
                      <a:r>
                        <a:rPr lang="it-IT" sz="600" spc="-10">
                          <a:effectLst/>
                        </a:rPr>
                        <a:t>lunghezza</a:t>
                      </a:r>
                      <a:r>
                        <a:rPr lang="it-IT" sz="600" spc="-70">
                          <a:effectLst/>
                        </a:rPr>
                        <a:t> </a:t>
                      </a:r>
                      <a:r>
                        <a:rPr lang="it-IT" sz="600" spc="-10">
                          <a:effectLst/>
                        </a:rPr>
                        <a:t>inferiore</a:t>
                      </a:r>
                      <a:r>
                        <a:rPr lang="it-IT" sz="600" spc="-70">
                          <a:effectLst/>
                        </a:rPr>
                        <a:t> </a:t>
                      </a:r>
                      <a:r>
                        <a:rPr lang="it-IT" sz="600" spc="-10">
                          <a:effectLst/>
                        </a:rPr>
                        <a:t>o</a:t>
                      </a:r>
                      <a:r>
                        <a:rPr lang="it-IT" sz="600" spc="-235">
                          <a:effectLst/>
                        </a:rPr>
                        <a:t> </a:t>
                      </a:r>
                      <a:r>
                        <a:rPr lang="it-IT" sz="600" spc="-10">
                          <a:effectLst/>
                        </a:rPr>
                        <a:t>uguale</a:t>
                      </a:r>
                      <a:r>
                        <a:rPr lang="it-IT" sz="600" spc="-70">
                          <a:effectLst/>
                        </a:rPr>
                        <a:t> </a:t>
                      </a:r>
                      <a:r>
                        <a:rPr lang="it-IT" sz="600" spc="-5">
                          <a:effectLst/>
                        </a:rPr>
                        <a:t>a</a:t>
                      </a:r>
                      <a:r>
                        <a:rPr lang="it-IT" sz="600" spc="-35">
                          <a:effectLst/>
                        </a:rPr>
                        <a:t> </a:t>
                      </a:r>
                      <a:r>
                        <a:rPr lang="it-IT" sz="600" spc="-5">
                          <a:effectLst/>
                        </a:rPr>
                        <a:t>7,5</a:t>
                      </a:r>
                      <a:r>
                        <a:rPr lang="it-IT" sz="600" spc="-45">
                          <a:effectLst/>
                        </a:rPr>
                        <a:t> </a:t>
                      </a:r>
                      <a:r>
                        <a:rPr lang="it-IT" sz="600" spc="-5">
                          <a:effectLst/>
                        </a:rPr>
                        <a:t>m</a:t>
                      </a:r>
                      <a:endParaRPr lang="it-IT" sz="800">
                        <a:effectLst/>
                        <a:latin typeface="Arial MT"/>
                        <a:ea typeface="Arial MT"/>
                        <a:cs typeface="Arial MT"/>
                      </a:endParaRPr>
                    </a:p>
                  </a:txBody>
                  <a:tcPr marL="0" marR="0" marT="0" marB="0"/>
                </a:tc>
                <a:tc>
                  <a:txBody>
                    <a:bodyPr/>
                    <a:lstStyle/>
                    <a:p>
                      <a:pPr marL="68580">
                        <a:spcBef>
                          <a:spcPts val="30"/>
                        </a:spcBef>
                        <a:spcAft>
                          <a:spcPts val="0"/>
                        </a:spcAft>
                      </a:pPr>
                      <a:r>
                        <a:rPr lang="it-IT" sz="900">
                          <a:effectLst/>
                        </a:rPr>
                        <a:t> </a:t>
                      </a:r>
                      <a:endParaRPr lang="it-IT" sz="800">
                        <a:effectLst/>
                      </a:endParaRPr>
                    </a:p>
                    <a:p>
                      <a:pPr marL="68580"/>
                      <a:r>
                        <a:rPr lang="it-IT" sz="600">
                          <a:effectLst/>
                        </a:rPr>
                        <a:t>1,7%</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3181743798"/>
                  </a:ext>
                </a:extLst>
              </a:tr>
              <a:tr h="337646">
                <a:tc>
                  <a:txBody>
                    <a:bodyPr/>
                    <a:lstStyle/>
                    <a:p>
                      <a:pPr marL="68580">
                        <a:spcBef>
                          <a:spcPts val="55"/>
                        </a:spcBef>
                        <a:spcAft>
                          <a:spcPts val="0"/>
                        </a:spcAft>
                      </a:pPr>
                      <a:r>
                        <a:rPr lang="it-IT" sz="600">
                          <a:effectLst/>
                        </a:rPr>
                        <a:t> </a:t>
                      </a:r>
                      <a:endParaRPr lang="it-IT" sz="800">
                        <a:effectLst/>
                      </a:endParaRPr>
                    </a:p>
                    <a:p>
                      <a:pPr marL="67945"/>
                      <a:r>
                        <a:rPr lang="it-IT" sz="600" spc="-10">
                          <a:effectLst/>
                        </a:rPr>
                        <a:t>8903</a:t>
                      </a:r>
                      <a:r>
                        <a:rPr lang="it-IT" sz="600" spc="-55">
                          <a:effectLst/>
                        </a:rPr>
                        <a:t> </a:t>
                      </a:r>
                      <a:r>
                        <a:rPr lang="it-IT" sz="600" spc="-10">
                          <a:effectLst/>
                        </a:rPr>
                        <a:t>92</a:t>
                      </a:r>
                      <a:r>
                        <a:rPr lang="it-IT" sz="600" spc="-30">
                          <a:effectLst/>
                        </a:rPr>
                        <a:t> </a:t>
                      </a:r>
                      <a:r>
                        <a:rPr lang="it-IT" sz="600" spc="-5">
                          <a:effectLst/>
                        </a:rPr>
                        <a:t>99</a:t>
                      </a:r>
                      <a:endParaRPr lang="it-IT" sz="800">
                        <a:effectLst/>
                        <a:latin typeface="Arial MT"/>
                        <a:ea typeface="Arial MT"/>
                        <a:cs typeface="Arial MT"/>
                      </a:endParaRPr>
                    </a:p>
                  </a:txBody>
                  <a:tcPr marL="0" marR="0" marT="0" marB="0"/>
                </a:tc>
                <a:tc>
                  <a:txBody>
                    <a:bodyPr/>
                    <a:lstStyle/>
                    <a:p>
                      <a:pPr marL="68580" marR="76200">
                        <a:lnSpc>
                          <a:spcPct val="103000"/>
                        </a:lnSpc>
                        <a:spcBef>
                          <a:spcPts val="550"/>
                        </a:spcBef>
                        <a:spcAft>
                          <a:spcPts val="0"/>
                        </a:spcAft>
                      </a:pPr>
                      <a:r>
                        <a:rPr lang="it-IT" sz="600" spc="-15">
                          <a:effectLst/>
                        </a:rPr>
                        <a:t>di</a:t>
                      </a:r>
                      <a:r>
                        <a:rPr lang="it-IT" sz="600" spc="-45">
                          <a:effectLst/>
                        </a:rPr>
                        <a:t> </a:t>
                      </a:r>
                      <a:r>
                        <a:rPr lang="it-IT" sz="600" spc="-10">
                          <a:effectLst/>
                        </a:rPr>
                        <a:t>lunghezza</a:t>
                      </a:r>
                      <a:r>
                        <a:rPr lang="it-IT" sz="600" spc="-70">
                          <a:effectLst/>
                        </a:rPr>
                        <a:t> </a:t>
                      </a:r>
                      <a:r>
                        <a:rPr lang="it-IT" sz="600" spc="-10">
                          <a:effectLst/>
                        </a:rPr>
                        <a:t>superiore</a:t>
                      </a:r>
                      <a:r>
                        <a:rPr lang="it-IT" sz="600" spc="-70">
                          <a:effectLst/>
                        </a:rPr>
                        <a:t> </a:t>
                      </a:r>
                      <a:r>
                        <a:rPr lang="it-IT" sz="600" spc="-10">
                          <a:effectLst/>
                        </a:rPr>
                        <a:t>a</a:t>
                      </a:r>
                      <a:r>
                        <a:rPr lang="it-IT" sz="600" spc="-235">
                          <a:effectLst/>
                        </a:rPr>
                        <a:t> </a:t>
                      </a:r>
                      <a:r>
                        <a:rPr lang="it-IT" sz="600">
                          <a:effectLst/>
                        </a:rPr>
                        <a:t>7,5</a:t>
                      </a:r>
                      <a:r>
                        <a:rPr lang="it-IT" sz="600" spc="-50">
                          <a:effectLst/>
                        </a:rPr>
                        <a:t> </a:t>
                      </a:r>
                      <a:r>
                        <a:rPr lang="it-IT" sz="600">
                          <a:effectLst/>
                        </a:rPr>
                        <a:t>m</a:t>
                      </a:r>
                      <a:endParaRPr lang="it-IT" sz="800">
                        <a:effectLst/>
                        <a:latin typeface="Arial MT"/>
                        <a:ea typeface="Arial MT"/>
                        <a:cs typeface="Arial MT"/>
                      </a:endParaRPr>
                    </a:p>
                  </a:txBody>
                  <a:tcPr marL="0" marR="0" marT="0" marB="0"/>
                </a:tc>
                <a:tc>
                  <a:txBody>
                    <a:bodyPr/>
                    <a:lstStyle/>
                    <a:p>
                      <a:pPr marL="68580">
                        <a:spcBef>
                          <a:spcPts val="55"/>
                        </a:spcBef>
                        <a:spcAft>
                          <a:spcPts val="0"/>
                        </a:spcAft>
                      </a:pPr>
                      <a:r>
                        <a:rPr lang="it-IT" sz="600">
                          <a:effectLst/>
                        </a:rPr>
                        <a:t> </a:t>
                      </a:r>
                      <a:endParaRPr lang="it-IT" sz="800">
                        <a:effectLst/>
                      </a:endParaRPr>
                    </a:p>
                    <a:p>
                      <a:pPr marL="68580"/>
                      <a:r>
                        <a:rPr lang="it-IT" sz="600">
                          <a:effectLst/>
                        </a:rPr>
                        <a:t>1,7%</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1795852222"/>
                  </a:ext>
                </a:extLst>
              </a:tr>
              <a:tr h="163547">
                <a:tc>
                  <a:txBody>
                    <a:bodyPr/>
                    <a:lstStyle/>
                    <a:p>
                      <a:pPr marL="67945">
                        <a:spcBef>
                          <a:spcPts val="265"/>
                        </a:spcBef>
                        <a:spcAft>
                          <a:spcPts val="0"/>
                        </a:spcAft>
                      </a:pPr>
                      <a:r>
                        <a:rPr lang="it-IT" sz="600" spc="-10">
                          <a:effectLst/>
                        </a:rPr>
                        <a:t>8903</a:t>
                      </a:r>
                      <a:r>
                        <a:rPr lang="it-IT" sz="600" spc="-55">
                          <a:effectLst/>
                        </a:rPr>
                        <a:t> </a:t>
                      </a:r>
                      <a:r>
                        <a:rPr lang="it-IT" sz="600" spc="-10">
                          <a:effectLst/>
                        </a:rPr>
                        <a:t>99</a:t>
                      </a:r>
                      <a:endParaRPr lang="it-IT" sz="800">
                        <a:effectLst/>
                        <a:latin typeface="Arial MT"/>
                        <a:ea typeface="Arial MT"/>
                        <a:cs typeface="Arial MT"/>
                      </a:endParaRPr>
                    </a:p>
                  </a:txBody>
                  <a:tcPr marL="0" marR="0" marT="0" marB="0"/>
                </a:tc>
                <a:tc gridSpan="2">
                  <a:txBody>
                    <a:bodyPr/>
                    <a:lstStyle/>
                    <a:p>
                      <a:pPr marL="68580">
                        <a:spcBef>
                          <a:spcPts val="265"/>
                        </a:spcBef>
                      </a:pPr>
                      <a:r>
                        <a:rPr lang="it-IT" sz="600">
                          <a:effectLst/>
                        </a:rPr>
                        <a:t>Altre:</a:t>
                      </a:r>
                      <a:endParaRPr lang="it-IT" sz="800">
                        <a:effectLst/>
                        <a:latin typeface="Arial MT"/>
                        <a:ea typeface="Arial MT"/>
                        <a:cs typeface="Arial MT"/>
                      </a:endParaRPr>
                    </a:p>
                  </a:txBody>
                  <a:tcPr marL="0" marR="0" marT="0" marB="0"/>
                </a:tc>
                <a:tc hMerge="1">
                  <a:txBody>
                    <a:bodyPr/>
                    <a:lstStyle/>
                    <a:p>
                      <a:endParaRPr lang="it-IT"/>
                    </a:p>
                  </a:txBody>
                  <a:tcPr/>
                </a:tc>
                <a:extLst>
                  <a:ext uri="{0D108BD9-81ED-4DB2-BD59-A6C34878D82A}">
                    <a16:rowId xmlns:a16="http://schemas.microsoft.com/office/drawing/2014/main" xmlns="" val="3687298466"/>
                  </a:ext>
                </a:extLst>
              </a:tr>
              <a:tr h="337646">
                <a:tc>
                  <a:txBody>
                    <a:bodyPr/>
                    <a:lstStyle/>
                    <a:p>
                      <a:pPr marL="68580">
                        <a:spcBef>
                          <a:spcPts val="55"/>
                        </a:spcBef>
                        <a:spcAft>
                          <a:spcPts val="0"/>
                        </a:spcAft>
                      </a:pPr>
                      <a:r>
                        <a:rPr lang="it-IT" sz="600">
                          <a:effectLst/>
                        </a:rPr>
                        <a:t> </a:t>
                      </a:r>
                      <a:endParaRPr lang="it-IT" sz="800">
                        <a:effectLst/>
                      </a:endParaRPr>
                    </a:p>
                    <a:p>
                      <a:pPr marL="67945"/>
                      <a:r>
                        <a:rPr lang="it-IT" sz="600" spc="-10">
                          <a:effectLst/>
                        </a:rPr>
                        <a:t>8903</a:t>
                      </a:r>
                      <a:r>
                        <a:rPr lang="it-IT" sz="600" spc="-55">
                          <a:effectLst/>
                        </a:rPr>
                        <a:t> </a:t>
                      </a:r>
                      <a:r>
                        <a:rPr lang="it-IT" sz="600" spc="-10">
                          <a:effectLst/>
                        </a:rPr>
                        <a:t>99</a:t>
                      </a:r>
                      <a:r>
                        <a:rPr lang="it-IT" sz="600" spc="-30">
                          <a:effectLst/>
                        </a:rPr>
                        <a:t> </a:t>
                      </a:r>
                      <a:r>
                        <a:rPr lang="it-IT" sz="600" spc="-5">
                          <a:effectLst/>
                        </a:rPr>
                        <a:t>10</a:t>
                      </a:r>
                      <a:endParaRPr lang="it-IT" sz="800">
                        <a:effectLst/>
                        <a:latin typeface="Arial MT"/>
                        <a:ea typeface="Arial MT"/>
                        <a:cs typeface="Arial MT"/>
                      </a:endParaRPr>
                    </a:p>
                  </a:txBody>
                  <a:tcPr marL="0" marR="0" marT="0" marB="0"/>
                </a:tc>
                <a:tc>
                  <a:txBody>
                    <a:bodyPr/>
                    <a:lstStyle/>
                    <a:p>
                      <a:pPr marL="68580" marR="101600">
                        <a:lnSpc>
                          <a:spcPct val="103000"/>
                        </a:lnSpc>
                        <a:spcBef>
                          <a:spcPts val="550"/>
                        </a:spcBef>
                        <a:spcAft>
                          <a:spcPts val="0"/>
                        </a:spcAft>
                      </a:pPr>
                      <a:r>
                        <a:rPr lang="it-IT" sz="600" spc="-15">
                          <a:effectLst/>
                        </a:rPr>
                        <a:t>di</a:t>
                      </a:r>
                      <a:r>
                        <a:rPr lang="it-IT" sz="600" spc="-45">
                          <a:effectLst/>
                        </a:rPr>
                        <a:t> </a:t>
                      </a:r>
                      <a:r>
                        <a:rPr lang="it-IT" sz="600" spc="-10">
                          <a:effectLst/>
                        </a:rPr>
                        <a:t>peso</a:t>
                      </a:r>
                      <a:r>
                        <a:rPr lang="it-IT" sz="600" spc="-55">
                          <a:effectLst/>
                        </a:rPr>
                        <a:t> </a:t>
                      </a:r>
                      <a:r>
                        <a:rPr lang="it-IT" sz="600" spc="-10">
                          <a:effectLst/>
                        </a:rPr>
                        <a:t>unitario</a:t>
                      </a:r>
                      <a:r>
                        <a:rPr lang="it-IT" sz="600" spc="-65">
                          <a:effectLst/>
                        </a:rPr>
                        <a:t> </a:t>
                      </a:r>
                      <a:r>
                        <a:rPr lang="it-IT" sz="600" spc="-10">
                          <a:effectLst/>
                        </a:rPr>
                        <a:t>inferiore</a:t>
                      </a:r>
                      <a:r>
                        <a:rPr lang="it-IT" sz="600" spc="-235">
                          <a:effectLst/>
                        </a:rPr>
                        <a:t> </a:t>
                      </a:r>
                      <a:r>
                        <a:rPr lang="it-IT" sz="600" spc="-10">
                          <a:effectLst/>
                        </a:rPr>
                        <a:t>o</a:t>
                      </a:r>
                      <a:r>
                        <a:rPr lang="it-IT" sz="600" spc="-35">
                          <a:effectLst/>
                        </a:rPr>
                        <a:t> </a:t>
                      </a:r>
                      <a:r>
                        <a:rPr lang="it-IT" sz="600" spc="-10">
                          <a:effectLst/>
                        </a:rPr>
                        <a:t>uguale</a:t>
                      </a:r>
                      <a:r>
                        <a:rPr lang="it-IT" sz="600" spc="-70">
                          <a:effectLst/>
                        </a:rPr>
                        <a:t> </a:t>
                      </a:r>
                      <a:r>
                        <a:rPr lang="it-IT" sz="600" spc="-5">
                          <a:effectLst/>
                        </a:rPr>
                        <a:t>a</a:t>
                      </a:r>
                      <a:r>
                        <a:rPr lang="it-IT" sz="600" spc="-35">
                          <a:effectLst/>
                        </a:rPr>
                        <a:t> </a:t>
                      </a:r>
                      <a:r>
                        <a:rPr lang="it-IT" sz="600" spc="-5">
                          <a:effectLst/>
                        </a:rPr>
                        <a:t>100</a:t>
                      </a:r>
                      <a:r>
                        <a:rPr lang="it-IT" sz="600" spc="-45">
                          <a:effectLst/>
                        </a:rPr>
                        <a:t> </a:t>
                      </a:r>
                      <a:r>
                        <a:rPr lang="it-IT" sz="600" spc="-5">
                          <a:effectLst/>
                        </a:rPr>
                        <a:t>kg</a:t>
                      </a:r>
                      <a:endParaRPr lang="it-IT" sz="800">
                        <a:effectLst/>
                        <a:latin typeface="Arial MT"/>
                        <a:ea typeface="Arial MT"/>
                        <a:cs typeface="Arial MT"/>
                      </a:endParaRPr>
                    </a:p>
                  </a:txBody>
                  <a:tcPr marL="0" marR="0" marT="0" marB="0"/>
                </a:tc>
                <a:tc>
                  <a:txBody>
                    <a:bodyPr/>
                    <a:lstStyle/>
                    <a:p>
                      <a:pPr marL="68580">
                        <a:spcBef>
                          <a:spcPts val="55"/>
                        </a:spcBef>
                        <a:spcAft>
                          <a:spcPts val="0"/>
                        </a:spcAft>
                      </a:pPr>
                      <a:r>
                        <a:rPr lang="it-IT" sz="600">
                          <a:effectLst/>
                        </a:rPr>
                        <a:t> </a:t>
                      </a:r>
                      <a:endParaRPr lang="it-IT" sz="800">
                        <a:effectLst/>
                      </a:endParaRPr>
                    </a:p>
                    <a:p>
                      <a:pPr marL="68580"/>
                      <a:r>
                        <a:rPr lang="it-IT" sz="600">
                          <a:effectLst/>
                        </a:rPr>
                        <a:t>2,7%</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1602337423"/>
                  </a:ext>
                </a:extLst>
              </a:tr>
              <a:tr h="353472">
                <a:tc>
                  <a:txBody>
                    <a:bodyPr/>
                    <a:lstStyle/>
                    <a:p>
                      <a:pPr marL="68580">
                        <a:spcBef>
                          <a:spcPts val="15"/>
                        </a:spcBef>
                        <a:spcAft>
                          <a:spcPts val="0"/>
                        </a:spcAft>
                      </a:pPr>
                      <a:r>
                        <a:rPr lang="it-IT" sz="700">
                          <a:effectLst/>
                        </a:rPr>
                        <a:t> </a:t>
                      </a:r>
                      <a:endParaRPr lang="it-IT" sz="800">
                        <a:effectLst/>
                      </a:endParaRPr>
                    </a:p>
                    <a:p>
                      <a:pPr marL="67945"/>
                      <a:r>
                        <a:rPr lang="it-IT" sz="600" spc="-10">
                          <a:effectLst/>
                        </a:rPr>
                        <a:t>8903</a:t>
                      </a:r>
                      <a:r>
                        <a:rPr lang="it-IT" sz="600" spc="-55">
                          <a:effectLst/>
                        </a:rPr>
                        <a:t> </a:t>
                      </a:r>
                      <a:r>
                        <a:rPr lang="it-IT" sz="600" spc="-10">
                          <a:effectLst/>
                        </a:rPr>
                        <a:t>99</a:t>
                      </a:r>
                      <a:r>
                        <a:rPr lang="it-IT" sz="600" spc="-30">
                          <a:effectLst/>
                        </a:rPr>
                        <a:t> </a:t>
                      </a:r>
                      <a:r>
                        <a:rPr lang="it-IT" sz="600" spc="-5">
                          <a:effectLst/>
                        </a:rPr>
                        <a:t>91</a:t>
                      </a:r>
                      <a:endParaRPr lang="it-IT" sz="800">
                        <a:effectLst/>
                        <a:latin typeface="Arial MT"/>
                        <a:ea typeface="Arial MT"/>
                        <a:cs typeface="Arial MT"/>
                      </a:endParaRPr>
                    </a:p>
                  </a:txBody>
                  <a:tcPr marL="0" marR="0" marT="0" marB="0"/>
                </a:tc>
                <a:tc>
                  <a:txBody>
                    <a:bodyPr/>
                    <a:lstStyle/>
                    <a:p>
                      <a:pPr marL="68580" marR="138430">
                        <a:lnSpc>
                          <a:spcPct val="103000"/>
                        </a:lnSpc>
                        <a:spcBef>
                          <a:spcPts val="625"/>
                        </a:spcBef>
                        <a:spcAft>
                          <a:spcPts val="0"/>
                        </a:spcAft>
                      </a:pPr>
                      <a:r>
                        <a:rPr lang="it-IT" sz="600" spc="-10">
                          <a:effectLst/>
                        </a:rPr>
                        <a:t>di</a:t>
                      </a:r>
                      <a:r>
                        <a:rPr lang="it-IT" sz="600" spc="-45">
                          <a:effectLst/>
                        </a:rPr>
                        <a:t> </a:t>
                      </a:r>
                      <a:r>
                        <a:rPr lang="it-IT" sz="600" spc="-10">
                          <a:effectLst/>
                        </a:rPr>
                        <a:t>lunghezza</a:t>
                      </a:r>
                      <a:r>
                        <a:rPr lang="it-IT" sz="600" spc="-70">
                          <a:effectLst/>
                        </a:rPr>
                        <a:t> </a:t>
                      </a:r>
                      <a:r>
                        <a:rPr lang="it-IT" sz="600" spc="-10">
                          <a:effectLst/>
                        </a:rPr>
                        <a:t>inferiore</a:t>
                      </a:r>
                      <a:r>
                        <a:rPr lang="it-IT" sz="600" spc="-70">
                          <a:effectLst/>
                        </a:rPr>
                        <a:t> </a:t>
                      </a:r>
                      <a:r>
                        <a:rPr lang="it-IT" sz="600" spc="-10">
                          <a:effectLst/>
                        </a:rPr>
                        <a:t>o</a:t>
                      </a:r>
                      <a:r>
                        <a:rPr lang="it-IT" sz="600" spc="-235">
                          <a:effectLst/>
                        </a:rPr>
                        <a:t> </a:t>
                      </a:r>
                      <a:r>
                        <a:rPr lang="it-IT" sz="600" spc="-10">
                          <a:effectLst/>
                        </a:rPr>
                        <a:t>uguale</a:t>
                      </a:r>
                      <a:r>
                        <a:rPr lang="it-IT" sz="600" spc="-70">
                          <a:effectLst/>
                        </a:rPr>
                        <a:t> </a:t>
                      </a:r>
                      <a:r>
                        <a:rPr lang="it-IT" sz="600" spc="-5">
                          <a:effectLst/>
                        </a:rPr>
                        <a:t>a</a:t>
                      </a:r>
                      <a:r>
                        <a:rPr lang="it-IT" sz="600" spc="-35">
                          <a:effectLst/>
                        </a:rPr>
                        <a:t> </a:t>
                      </a:r>
                      <a:r>
                        <a:rPr lang="it-IT" sz="600" spc="-5">
                          <a:effectLst/>
                        </a:rPr>
                        <a:t>7,5</a:t>
                      </a:r>
                      <a:r>
                        <a:rPr lang="it-IT" sz="600" spc="-45">
                          <a:effectLst/>
                        </a:rPr>
                        <a:t> </a:t>
                      </a:r>
                      <a:r>
                        <a:rPr lang="it-IT" sz="600" spc="-5">
                          <a:effectLst/>
                        </a:rPr>
                        <a:t>m</a:t>
                      </a:r>
                      <a:endParaRPr lang="it-IT" sz="800">
                        <a:effectLst/>
                        <a:latin typeface="Arial MT"/>
                        <a:ea typeface="Arial MT"/>
                        <a:cs typeface="Arial MT"/>
                      </a:endParaRPr>
                    </a:p>
                  </a:txBody>
                  <a:tcPr marL="0" marR="0" marT="0" marB="0"/>
                </a:tc>
                <a:tc>
                  <a:txBody>
                    <a:bodyPr/>
                    <a:lstStyle/>
                    <a:p>
                      <a:pPr marL="68580">
                        <a:spcBef>
                          <a:spcPts val="15"/>
                        </a:spcBef>
                        <a:spcAft>
                          <a:spcPts val="0"/>
                        </a:spcAft>
                      </a:pPr>
                      <a:r>
                        <a:rPr lang="it-IT" sz="700">
                          <a:effectLst/>
                        </a:rPr>
                        <a:t> </a:t>
                      </a:r>
                      <a:endParaRPr lang="it-IT" sz="800">
                        <a:effectLst/>
                      </a:endParaRPr>
                    </a:p>
                    <a:p>
                      <a:pPr marL="68580"/>
                      <a:r>
                        <a:rPr lang="it-IT" sz="600">
                          <a:effectLst/>
                        </a:rPr>
                        <a:t>1,7%</a:t>
                      </a:r>
                      <a:endParaRPr lang="it-IT" sz="800">
                        <a:effectLst/>
                        <a:latin typeface="Arial MT"/>
                        <a:ea typeface="Arial MT"/>
                        <a:cs typeface="Arial MT"/>
                      </a:endParaRPr>
                    </a:p>
                  </a:txBody>
                  <a:tcPr marL="0" marR="0" marT="0" marB="0"/>
                </a:tc>
                <a:extLst>
                  <a:ext uri="{0D108BD9-81ED-4DB2-BD59-A6C34878D82A}">
                    <a16:rowId xmlns:a16="http://schemas.microsoft.com/office/drawing/2014/main" xmlns="" val="3269326202"/>
                  </a:ext>
                </a:extLst>
              </a:tr>
              <a:tr h="337646">
                <a:tc>
                  <a:txBody>
                    <a:bodyPr/>
                    <a:lstStyle/>
                    <a:p>
                      <a:pPr marL="68580">
                        <a:spcBef>
                          <a:spcPts val="55"/>
                        </a:spcBef>
                        <a:spcAft>
                          <a:spcPts val="0"/>
                        </a:spcAft>
                      </a:pPr>
                      <a:r>
                        <a:rPr lang="it-IT" sz="600">
                          <a:effectLst/>
                        </a:rPr>
                        <a:t> </a:t>
                      </a:r>
                      <a:endParaRPr lang="it-IT" sz="800">
                        <a:effectLst/>
                      </a:endParaRPr>
                    </a:p>
                    <a:p>
                      <a:pPr marL="67945"/>
                      <a:r>
                        <a:rPr lang="it-IT" sz="600" spc="-10">
                          <a:effectLst/>
                        </a:rPr>
                        <a:t>8903</a:t>
                      </a:r>
                      <a:r>
                        <a:rPr lang="it-IT" sz="600" spc="-55">
                          <a:effectLst/>
                        </a:rPr>
                        <a:t> </a:t>
                      </a:r>
                      <a:r>
                        <a:rPr lang="it-IT" sz="600" spc="-10">
                          <a:effectLst/>
                        </a:rPr>
                        <a:t>99</a:t>
                      </a:r>
                      <a:r>
                        <a:rPr lang="it-IT" sz="600" spc="-30">
                          <a:effectLst/>
                        </a:rPr>
                        <a:t> </a:t>
                      </a:r>
                      <a:r>
                        <a:rPr lang="it-IT" sz="600" spc="-5">
                          <a:effectLst/>
                        </a:rPr>
                        <a:t>99</a:t>
                      </a:r>
                      <a:endParaRPr lang="it-IT" sz="800">
                        <a:effectLst/>
                        <a:latin typeface="Arial MT"/>
                        <a:ea typeface="Arial MT"/>
                        <a:cs typeface="Arial MT"/>
                      </a:endParaRPr>
                    </a:p>
                  </a:txBody>
                  <a:tcPr marL="0" marR="0" marT="0" marB="0"/>
                </a:tc>
                <a:tc>
                  <a:txBody>
                    <a:bodyPr/>
                    <a:lstStyle/>
                    <a:p>
                      <a:pPr marL="68580" marR="76200">
                        <a:lnSpc>
                          <a:spcPct val="103000"/>
                        </a:lnSpc>
                        <a:spcBef>
                          <a:spcPts val="550"/>
                        </a:spcBef>
                        <a:spcAft>
                          <a:spcPts val="0"/>
                        </a:spcAft>
                      </a:pPr>
                      <a:r>
                        <a:rPr lang="it-IT" sz="600" spc="-15">
                          <a:effectLst/>
                        </a:rPr>
                        <a:t>di</a:t>
                      </a:r>
                      <a:r>
                        <a:rPr lang="it-IT" sz="600" spc="-45">
                          <a:effectLst/>
                        </a:rPr>
                        <a:t> </a:t>
                      </a:r>
                      <a:r>
                        <a:rPr lang="it-IT" sz="600" spc="-10">
                          <a:effectLst/>
                        </a:rPr>
                        <a:t>lunghezza</a:t>
                      </a:r>
                      <a:r>
                        <a:rPr lang="it-IT" sz="600" spc="-70">
                          <a:effectLst/>
                        </a:rPr>
                        <a:t> </a:t>
                      </a:r>
                      <a:r>
                        <a:rPr lang="it-IT" sz="600" spc="-10">
                          <a:effectLst/>
                        </a:rPr>
                        <a:t>superiore</a:t>
                      </a:r>
                      <a:r>
                        <a:rPr lang="it-IT" sz="600" spc="-70">
                          <a:effectLst/>
                        </a:rPr>
                        <a:t> </a:t>
                      </a:r>
                      <a:r>
                        <a:rPr lang="it-IT" sz="600" spc="-10">
                          <a:effectLst/>
                        </a:rPr>
                        <a:t>a</a:t>
                      </a:r>
                      <a:r>
                        <a:rPr lang="it-IT" sz="600" spc="-235">
                          <a:effectLst/>
                        </a:rPr>
                        <a:t> </a:t>
                      </a:r>
                      <a:r>
                        <a:rPr lang="it-IT" sz="600">
                          <a:effectLst/>
                        </a:rPr>
                        <a:t>7,5</a:t>
                      </a:r>
                      <a:r>
                        <a:rPr lang="it-IT" sz="600" spc="-50">
                          <a:effectLst/>
                        </a:rPr>
                        <a:t> </a:t>
                      </a:r>
                      <a:r>
                        <a:rPr lang="it-IT" sz="600">
                          <a:effectLst/>
                        </a:rPr>
                        <a:t>m</a:t>
                      </a:r>
                      <a:endParaRPr lang="it-IT" sz="800">
                        <a:effectLst/>
                        <a:latin typeface="Arial MT"/>
                        <a:ea typeface="Arial MT"/>
                        <a:cs typeface="Arial MT"/>
                      </a:endParaRPr>
                    </a:p>
                  </a:txBody>
                  <a:tcPr marL="0" marR="0" marT="0" marB="0"/>
                </a:tc>
                <a:tc>
                  <a:txBody>
                    <a:bodyPr/>
                    <a:lstStyle/>
                    <a:p>
                      <a:pPr marL="68580">
                        <a:spcBef>
                          <a:spcPts val="55"/>
                        </a:spcBef>
                        <a:spcAft>
                          <a:spcPts val="0"/>
                        </a:spcAft>
                      </a:pPr>
                      <a:r>
                        <a:rPr lang="it-IT" sz="600" dirty="0">
                          <a:effectLst/>
                        </a:rPr>
                        <a:t> </a:t>
                      </a:r>
                      <a:endParaRPr lang="it-IT" sz="800" dirty="0">
                        <a:effectLst/>
                      </a:endParaRPr>
                    </a:p>
                    <a:p>
                      <a:pPr marL="68580"/>
                      <a:r>
                        <a:rPr lang="it-IT" sz="600" dirty="0">
                          <a:effectLst/>
                        </a:rPr>
                        <a:t>1,7%</a:t>
                      </a:r>
                      <a:endParaRPr lang="it-IT" sz="800" dirty="0">
                        <a:effectLst/>
                        <a:latin typeface="Arial MT"/>
                        <a:ea typeface="Arial MT"/>
                        <a:cs typeface="Arial MT"/>
                      </a:endParaRPr>
                    </a:p>
                  </a:txBody>
                  <a:tcPr marL="0" marR="0" marT="0" marB="0"/>
                </a:tc>
                <a:extLst>
                  <a:ext uri="{0D108BD9-81ED-4DB2-BD59-A6C34878D82A}">
                    <a16:rowId xmlns:a16="http://schemas.microsoft.com/office/drawing/2014/main" xmlns="" val="534274368"/>
                  </a:ext>
                </a:extLst>
              </a:tr>
            </a:tbl>
          </a:graphicData>
        </a:graphic>
      </p:graphicFrame>
    </p:spTree>
    <p:extLst>
      <p:ext uri="{BB962C8B-B14F-4D97-AF65-F5344CB8AC3E}">
        <p14:creationId xmlns:p14="http://schemas.microsoft.com/office/powerpoint/2010/main" val="1323932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171254" y="1192665"/>
            <a:ext cx="9785504" cy="2539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ts val="375"/>
              </a:spcBef>
            </a:pPr>
            <a:r>
              <a:rPr lang="it-IT" sz="2600" b="1" dirty="0">
                <a:solidFill>
                  <a:srgbClr val="002060"/>
                </a:solidFill>
                <a:latin typeface="Garamond" panose="02020404030301010803" pitchFamily="18" charset="0"/>
                <a:cs typeface="Arial" panose="020B0604020202020204" pitchFamily="34" charset="0"/>
              </a:rPr>
              <a:t>ESPORTAZIONE DEFINITIVA</a:t>
            </a:r>
          </a:p>
          <a:p>
            <a:pPr algn="ctr">
              <a:spcBef>
                <a:spcPts val="375"/>
              </a:spcBef>
            </a:pPr>
            <a:r>
              <a:rPr lang="da-DK" altLang="it-IT" sz="2600" b="1" dirty="0">
                <a:solidFill>
                  <a:srgbClr val="002060"/>
                </a:solidFill>
                <a:latin typeface="Garamond" panose="02020404030301010803" pitchFamily="18" charset="0"/>
                <a:cs typeface="Arial" panose="020B0604020202020204" pitchFamily="34" charset="0"/>
              </a:rPr>
              <a:t>(Art. 263 del </a:t>
            </a:r>
            <a:r>
              <a:rPr lang="it-IT" altLang="it-IT" sz="2600" b="1" dirty="0">
                <a:solidFill>
                  <a:srgbClr val="002060"/>
                </a:solidFill>
                <a:latin typeface="Garamond" panose="02020404030301010803" pitchFamily="18" charset="0"/>
                <a:cs typeface="Arial" panose="020B0604020202020204" pitchFamily="34" charset="0"/>
              </a:rPr>
              <a:t>Reg. (UE) n. 952 del 09/10/2013 (Codice doganale UE))</a:t>
            </a:r>
          </a:p>
          <a:p>
            <a:pPr algn="ctr">
              <a:spcBef>
                <a:spcPts val="375"/>
              </a:spcBef>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altLang="it-IT" sz="2600" b="1" dirty="0">
                <a:solidFill>
                  <a:srgbClr val="002060"/>
                </a:solidFill>
                <a:latin typeface="Garamond" panose="02020404030301010803" pitchFamily="18" charset="0"/>
                <a:cs typeface="Arial" panose="020B0604020202020204" pitchFamily="34" charset="0"/>
              </a:rPr>
              <a:t>L’esportazione è il regime definitivo cui sono vincolate le merci che devono uscire dal territorio doganale dell’Unione.</a:t>
            </a:r>
            <a:r>
              <a:rPr lang="da-DK" altLang="it-IT" sz="2600" b="1" dirty="0">
                <a:solidFill>
                  <a:srgbClr val="002060"/>
                </a:solidFill>
                <a:latin typeface="Garamond" panose="02020404030301010803" pitchFamily="18" charset="0"/>
                <a:cs typeface="Arial" panose="020B0604020202020204" pitchFamily="34" charset="0"/>
              </a:rPr>
              <a:t>	</a:t>
            </a:r>
            <a:endParaRPr lang="it-IT" alt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4448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258529" y="427079"/>
            <a:ext cx="9596284" cy="4340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800" b="1" dirty="0">
                <a:solidFill>
                  <a:srgbClr val="002060"/>
                </a:solidFill>
                <a:latin typeface="Garamond" panose="02020404030301010803" pitchFamily="18" charset="0"/>
                <a:cs typeface="Arial" panose="020B0604020202020204" pitchFamily="34" charset="0"/>
              </a:rPr>
              <a:t>CLASSIFICAZIONE DEI MEZZI DESTINATI ALLA NAVIGAZIONE DA DIPORTO</a:t>
            </a:r>
          </a:p>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fontAlgn="base">
              <a:lnSpc>
                <a:spcPct val="150000"/>
              </a:lnSpc>
            </a:pPr>
            <a:r>
              <a:rPr lang="it-IT" sz="2800" b="1" dirty="0">
                <a:solidFill>
                  <a:srgbClr val="002060"/>
                </a:solidFill>
                <a:latin typeface="Garamond" panose="02020404030301010803" pitchFamily="18" charset="0"/>
                <a:cs typeface="Arial" panose="020B0604020202020204" pitchFamily="34" charset="0"/>
              </a:rPr>
              <a:t>L’art. 3 del Decreto Legislativo n. 171/2005 (non modificato dal Decreto Legislativo n. 229/2017, che ha revisionato ed integrato il Codice della nautica da diporto) definisce le costruzioni destinate alla navigazione da diporto:</a:t>
            </a: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6486756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565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eaLnBrk="0" fontAlgn="base" hangingPunct="0">
              <a:lnSpc>
                <a:spcPct val="150000"/>
              </a:lnSpc>
              <a:spcAft>
                <a:spcPts val="1000"/>
              </a:spcAft>
            </a:pPr>
            <a:r>
              <a:rPr lang="it-IT" altLang="it-IT" sz="2600" b="1" dirty="0">
                <a:solidFill>
                  <a:srgbClr val="002060"/>
                </a:solidFill>
                <a:latin typeface="Garamond" panose="02020404030301010803" pitchFamily="18" charset="0"/>
                <a:cs typeface="Arial" panose="020B0604020202020204" pitchFamily="34" charset="0"/>
              </a:rPr>
              <a:t>Per il settore della nautica, il regime dell’esportazione delle unità da diporto è di notevole importanza.</a:t>
            </a:r>
          </a:p>
          <a:p>
            <a:pPr algn="just" eaLnBrk="0" fontAlgn="base" hangingPunct="0">
              <a:lnSpc>
                <a:spcPct val="150000"/>
              </a:lnSpc>
              <a:spcAft>
                <a:spcPts val="1000"/>
              </a:spcAft>
            </a:pPr>
            <a:r>
              <a:rPr lang="it-IT" altLang="it-IT" sz="2600" b="1" dirty="0">
                <a:solidFill>
                  <a:srgbClr val="002060"/>
                </a:solidFill>
                <a:latin typeface="Garamond" panose="02020404030301010803" pitchFamily="18" charset="0"/>
                <a:cs typeface="Arial" panose="020B0604020202020204" pitchFamily="34" charset="0"/>
              </a:rPr>
              <a:t>Considerato l’elevato valore di mercato delle unità da diporto, tale regime è sottoposto a studio anche da parte dell’Istat che effettua costantemente un monitoraggio sulle operazioni di esportazione.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6522585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765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r>
              <a:rPr lang="it-IT" altLang="it-IT" sz="2600" b="1" dirty="0">
                <a:solidFill>
                  <a:srgbClr val="002060"/>
                </a:solidFill>
                <a:latin typeface="Garamond" panose="02020404030301010803" pitchFamily="18" charset="0"/>
                <a:cs typeface="Arial" panose="020B0604020202020204" pitchFamily="34" charset="0"/>
              </a:rPr>
              <a:t>L’esportazione di un’imbarcazione è considerata tale al momento dell’uscita dell’unità fuori dal territorio doganale unionale, evento che può avvenire mediante il trasporto o la spedizione. </a:t>
            </a:r>
          </a:p>
          <a:p>
            <a:pPr algn="just" eaLnBrk="0" fontAlgn="base" hangingPunct="0">
              <a:lnSpc>
                <a:spcPct val="150000"/>
              </a:lnSpc>
              <a:spcAft>
                <a:spcPts val="1000"/>
              </a:spcAft>
            </a:pPr>
            <a:r>
              <a:rPr lang="it-IT" altLang="it-IT" sz="2600" b="1" dirty="0">
                <a:solidFill>
                  <a:srgbClr val="002060"/>
                </a:solidFill>
                <a:latin typeface="Garamond" panose="02020404030301010803" pitchFamily="18" charset="0"/>
                <a:cs typeface="Arial" panose="020B0604020202020204" pitchFamily="34" charset="0"/>
              </a:rPr>
              <a:t>Per la Dogana, l’esportazione è un regime che vincola un bene nazionale o unionale al momento dell’uscita dal territorio doganale dell’Unione.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8217158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564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altLang="it-IT" sz="2600" b="1" dirty="0">
                <a:solidFill>
                  <a:srgbClr val="002060"/>
                </a:solidFill>
                <a:latin typeface="Garamond" panose="02020404030301010803" pitchFamily="18" charset="0"/>
                <a:cs typeface="Arial" panose="020B0604020202020204" pitchFamily="34" charset="0"/>
              </a:rPr>
              <a:t>Il documento doganale rappresenta la prova dell’esportazione ma non rappresenta la prova dell’effettiva uscita della merce dal territorio unionale necessaria ai fini IVA.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8411384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5288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ts val="375"/>
              </a:spcBef>
            </a:pPr>
            <a:r>
              <a:rPr lang="it-IT" sz="2600" b="1" dirty="0">
                <a:solidFill>
                  <a:srgbClr val="002060"/>
                </a:solidFill>
                <a:latin typeface="Garamond" panose="02020404030301010803" pitchFamily="18" charset="0"/>
                <a:cs typeface="Arial" panose="020B0604020202020204" pitchFamily="34" charset="0"/>
              </a:rPr>
              <a:t>VISTO USCIRE</a:t>
            </a:r>
          </a:p>
          <a:p>
            <a:pPr>
              <a:spcBef>
                <a:spcPts val="375"/>
              </a:spcBef>
            </a:pPr>
            <a:endParaRPr lang="it-IT" sz="1800" b="1" i="1" dirty="0">
              <a:solidFill>
                <a:srgbClr val="00338D"/>
              </a:solidFill>
              <a:latin typeface="Arial" panose="020B0604020202020204" pitchFamily="34" charset="0"/>
              <a:ea typeface="Arial" panose="020B0604020202020204" pitchFamily="34" charset="0"/>
            </a:endParaRP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“Visto uscire” : visto apposto dall’Autorità doganale al momento dell’effettiva uscita della merce.</a:t>
            </a: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Costituisce la prova necessaria per l’utilizzo in fattura del titolo di non imponibilità IVA. </a:t>
            </a: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Particolare è la procedura di esportazione delle navi da diporto e la prova dell’uscita dal territorio doganale dell’Unione.</a:t>
            </a:r>
          </a:p>
          <a:p>
            <a:pPr>
              <a:spcBef>
                <a:spcPts val="375"/>
              </a:spcBef>
            </a:pPr>
            <a:endParaRPr lang="it-IT" sz="1800" b="1" i="1" dirty="0">
              <a:effectLst/>
              <a:latin typeface="Arial" panose="020B0604020202020204" pitchFamily="34" charset="0"/>
              <a:ea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8115050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ts val="375"/>
              </a:spcBef>
            </a:pPr>
            <a:r>
              <a:rPr lang="it-IT" sz="2600" b="1" dirty="0">
                <a:solidFill>
                  <a:srgbClr val="002060"/>
                </a:solidFill>
                <a:latin typeface="Garamond" panose="02020404030301010803" pitchFamily="18" charset="0"/>
                <a:cs typeface="Arial" panose="020B0604020202020204" pitchFamily="34" charset="0"/>
              </a:rPr>
              <a:t>CIRCOLARE N. 14/D DEL 12/05/2016 - PROT. N. 52100</a:t>
            </a:r>
          </a:p>
          <a:p>
            <a:pPr algn="ctr">
              <a:spcBef>
                <a:spcPts val="375"/>
              </a:spcBef>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Con questa circolare, l’Agenzia delle Dogane e dei Monopoli – Direzione Centrale Legislazione Procedure doganali – Ufficio regimi doganali e traffici di confine, al fine di uniformare le procedure su tutto il territorio nazionale, ha fornito le modalità alternative per provare l’uscita delle unità da diporto.</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445783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Bef>
                <a:spcPts val="375"/>
              </a:spcBef>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In tale contesto, l’uscita effettiva dal territorio unionale delle unità da diporto entro 90 giorni dalla data della dichiarazione doganale di esportazione deve seguire le seguenti modalità alternative: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posizione doganale delle unità da diporto unionali ed </a:t>
            </a:r>
            <a:r>
              <a:rPr lang="it-IT" dirty="0" err="1">
                <a:latin typeface="Garamond" panose="02020404030301010803" pitchFamily="18" charset="0"/>
              </a:rPr>
              <a:t>extraunionali</a:t>
            </a:r>
            <a:r>
              <a:rPr lang="it-IT" dirty="0">
                <a:latin typeface="Garamond" panose="02020404030301010803" pitchFamily="18" charset="0"/>
              </a:rPr>
              <a:t>  </a:t>
            </a:r>
            <a:endParaRPr lang="en-US" dirty="0">
              <a:latin typeface="Garamond" panose="02020404030301010803" pitchFamily="18" charset="0"/>
            </a:endParaRPr>
          </a:p>
        </p:txBody>
      </p:sp>
    </p:spTree>
    <p:extLst>
      <p:ext uri="{BB962C8B-B14F-4D97-AF65-F5344CB8AC3E}">
        <p14:creationId xmlns:p14="http://schemas.microsoft.com/office/powerpoint/2010/main" val="7399382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 dichiarazione resa dall’armatore o dal comandante dell’unità da diporto di aver raggiunto le acque internazionali e quindi di aver oltrepassato il limite delle dodici miglia che delinea il territorio doganale dell’Unione Europea, accompagnata dalla rilevazione satellitare della posizione dell’unità in acque internazionali, fornendo attraverso il sistema A.I.S. (</a:t>
            </a:r>
            <a:r>
              <a:rPr lang="it-IT" sz="2600" b="1" dirty="0" err="1">
                <a:solidFill>
                  <a:srgbClr val="002060"/>
                </a:solidFill>
                <a:latin typeface="Garamond" panose="02020404030301010803" pitchFamily="18" charset="0"/>
                <a:cs typeface="Arial" panose="020B0604020202020204" pitchFamily="34" charset="0"/>
              </a:rPr>
              <a:t>Automatic</a:t>
            </a:r>
            <a:r>
              <a:rPr lang="it-IT" sz="2600" b="1" dirty="0">
                <a:solidFill>
                  <a:srgbClr val="002060"/>
                </a:solidFill>
                <a:latin typeface="Garamond" panose="02020404030301010803" pitchFamily="18" charset="0"/>
                <a:cs typeface="Arial" panose="020B0604020202020204" pitchFamily="34" charset="0"/>
              </a:rPr>
              <a:t> </a:t>
            </a:r>
            <a:r>
              <a:rPr lang="it-IT" sz="2600" b="1" dirty="0" err="1">
                <a:solidFill>
                  <a:srgbClr val="002060"/>
                </a:solidFill>
                <a:latin typeface="Garamond" panose="02020404030301010803" pitchFamily="18" charset="0"/>
                <a:cs typeface="Arial" panose="020B0604020202020204" pitchFamily="34" charset="0"/>
              </a:rPr>
              <a:t>Identification</a:t>
            </a:r>
            <a:r>
              <a:rPr lang="it-IT" sz="2600" b="1" dirty="0">
                <a:solidFill>
                  <a:srgbClr val="002060"/>
                </a:solidFill>
                <a:latin typeface="Garamond" panose="02020404030301010803" pitchFamily="18" charset="0"/>
                <a:cs typeface="Arial" panose="020B0604020202020204" pitchFamily="34" charset="0"/>
              </a:rPr>
              <a:t> System) per le unità da diporto che ne sono provviste per legge o che lo abbiano in dotazione,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posizione doganale delle unità da diporto unionali ed </a:t>
            </a:r>
            <a:r>
              <a:rPr lang="it-IT" dirty="0" err="1">
                <a:latin typeface="Garamond" panose="02020404030301010803" pitchFamily="18" charset="0"/>
              </a:rPr>
              <a:t>extraunionali</a:t>
            </a:r>
            <a:r>
              <a:rPr lang="it-IT" dirty="0">
                <a:latin typeface="Garamond" panose="02020404030301010803" pitchFamily="18" charset="0"/>
              </a:rPr>
              <a:t>  </a:t>
            </a:r>
            <a:endParaRPr lang="en-US" dirty="0">
              <a:latin typeface="Garamond" panose="02020404030301010803" pitchFamily="18" charset="0"/>
            </a:endParaRPr>
          </a:p>
        </p:txBody>
      </p:sp>
    </p:spTree>
    <p:extLst>
      <p:ext uri="{BB962C8B-B14F-4D97-AF65-F5344CB8AC3E}">
        <p14:creationId xmlns:p14="http://schemas.microsoft.com/office/powerpoint/2010/main" val="25399138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826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375"/>
              </a:spcBef>
            </a:pPr>
            <a:endParaRPr lang="it-IT" sz="2600" b="1" dirty="0">
              <a:solidFill>
                <a:srgbClr val="002060"/>
              </a:solidFill>
              <a:latin typeface="Garamond" panose="02020404030301010803" pitchFamily="18" charset="0"/>
              <a:cs typeface="Arial" panose="020B0604020202020204" pitchFamily="34" charset="0"/>
            </a:endParaRPr>
          </a:p>
          <a:p>
            <a:pPr>
              <a:spcBef>
                <a:spcPts val="375"/>
              </a:spcBef>
            </a:pPr>
            <a:r>
              <a:rPr lang="it-IT" sz="2600" b="1" dirty="0">
                <a:solidFill>
                  <a:srgbClr val="002060"/>
                </a:solidFill>
                <a:latin typeface="Garamond" panose="02020404030301010803" pitchFamily="18" charset="0"/>
                <a:cs typeface="Arial" panose="020B0604020202020204" pitchFamily="34" charset="0"/>
              </a:rPr>
              <a:t>in alternativa:</a:t>
            </a:r>
          </a:p>
          <a:p>
            <a:pPr>
              <a:spcBef>
                <a:spcPts val="375"/>
              </a:spcBef>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	Il dichiarante/esportatore deve fornire all’Ufficio doganale competente la documentazione comprovante l’arrivo dell’unità in un porto extra unionale.</a:t>
            </a:r>
          </a:p>
          <a:p>
            <a:pPr>
              <a:spcBef>
                <a:spcPts val="375"/>
              </a:spcBef>
            </a:pPr>
            <a:endParaRPr 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5765581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ts val="375"/>
              </a:spcBef>
            </a:pPr>
            <a:r>
              <a:rPr lang="it-IT" sz="2600" b="1" dirty="0">
                <a:solidFill>
                  <a:srgbClr val="002060"/>
                </a:solidFill>
                <a:latin typeface="Garamond" panose="02020404030301010803" pitchFamily="18" charset="0"/>
                <a:cs typeface="Arial" panose="020B0604020202020204" pitchFamily="34" charset="0"/>
              </a:rPr>
              <a:t>REGOLE DELL’ESPORTAZIONE</a:t>
            </a:r>
          </a:p>
          <a:p>
            <a:pPr algn="ctr">
              <a:spcBef>
                <a:spcPts val="375"/>
              </a:spcBef>
            </a:pPr>
            <a:endParaRPr lang="it-IT" sz="2600" b="1" dirty="0">
              <a:solidFill>
                <a:srgbClr val="002060"/>
              </a:solidFill>
              <a:latin typeface="Garamond" panose="02020404030301010803" pitchFamily="18" charset="0"/>
              <a:cs typeface="Arial" panose="020B0604020202020204" pitchFamily="34" charset="0"/>
            </a:endParaRPr>
          </a:p>
          <a:p>
            <a:pPr indent="-342900" algn="just" eaLnBrk="0" fontAlgn="base" hangingPunct="0">
              <a:lnSpc>
                <a:spcPct val="150000"/>
              </a:lnSpc>
              <a:spcBef>
                <a:spcPts val="375"/>
              </a:spcBef>
              <a:spcAft>
                <a:spcPts val="1000"/>
              </a:spcAft>
              <a:buAutoNum type="arabicPeriod"/>
            </a:pPr>
            <a:r>
              <a:rPr lang="it-IT" sz="2600" b="1" dirty="0">
                <a:solidFill>
                  <a:srgbClr val="002060"/>
                </a:solidFill>
                <a:latin typeface="Garamond" panose="02020404030301010803" pitchFamily="18" charset="0"/>
                <a:cs typeface="Arial" panose="020B0604020202020204" pitchFamily="34" charset="0"/>
              </a:rPr>
              <a:t>presentazione dell’unità da diporto all’ufficio doganale di esportazione : l’ufficio procede alla registrazione della dichiarazione, presentata dal doganalista, nel sistema informativo doganale nazionale (AIDA) che rilascia un numero di identificazione detto MRN (</a:t>
            </a:r>
            <a:r>
              <a:rPr lang="it-IT" sz="2600" b="1" dirty="0" err="1">
                <a:solidFill>
                  <a:srgbClr val="002060"/>
                </a:solidFill>
                <a:latin typeface="Garamond" panose="02020404030301010803" pitchFamily="18" charset="0"/>
                <a:cs typeface="Arial" panose="020B0604020202020204" pitchFamily="34" charset="0"/>
              </a:rPr>
              <a:t>Movement</a:t>
            </a:r>
            <a:r>
              <a:rPr lang="it-IT" sz="2600" b="1" dirty="0">
                <a:solidFill>
                  <a:srgbClr val="002060"/>
                </a:solidFill>
                <a:latin typeface="Garamond" panose="02020404030301010803" pitchFamily="18" charset="0"/>
                <a:cs typeface="Arial" panose="020B0604020202020204" pitchFamily="34" charset="0"/>
              </a:rPr>
              <a:t> Reference </a:t>
            </a:r>
            <a:r>
              <a:rPr lang="it-IT" sz="2600" b="1" dirty="0" err="1">
                <a:solidFill>
                  <a:srgbClr val="002060"/>
                </a:solidFill>
                <a:latin typeface="Garamond" panose="02020404030301010803" pitchFamily="18" charset="0"/>
                <a:cs typeface="Arial" panose="020B0604020202020204" pitchFamily="34" charset="0"/>
              </a:rPr>
              <a:t>Number</a:t>
            </a:r>
            <a:r>
              <a:rPr lang="it-IT" sz="2600" b="1" dirty="0">
                <a:solidFill>
                  <a:srgbClr val="002060"/>
                </a:solidFill>
                <a:latin typeface="Garamond" panose="02020404030301010803" pitchFamily="18" charset="0"/>
                <a:cs typeface="Arial" panose="020B0604020202020204" pitchFamily="34" charset="0"/>
              </a:rPr>
              <a:t>);</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804358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416486"/>
            <a:ext cx="9551470" cy="546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ts val="375"/>
              </a:spcBef>
            </a:pPr>
            <a:r>
              <a:rPr lang="it-IT" sz="2600" b="1" dirty="0">
                <a:solidFill>
                  <a:srgbClr val="002060"/>
                </a:solidFill>
                <a:latin typeface="Garamond" panose="02020404030301010803" pitchFamily="18" charset="0"/>
                <a:cs typeface="Arial" panose="020B0604020202020204" pitchFamily="34" charset="0"/>
              </a:rPr>
              <a:t>REGOLE DELL’ESPORTAZIONE</a:t>
            </a: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2. eseguiti i controlli e autorizzato lo svincolo del bene, l’ufficio doganale di esportazione provvede alla consegna al dichiarante del DAE (documento accompagnamento esportazione) anche a mezzo fascicolo elettronico. </a:t>
            </a: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Il DAE riporta gli estremi dell’MRN, con la funzione di accompagnare l’unità da diporto dalla dogana di esportazione alla dogana di uscita (N.B. a volte la dogana di esportazione coincide con quella di uscita);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036487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258529" y="427079"/>
            <a:ext cx="10225548" cy="6647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lvl="0" indent="-342900" algn="just" eaLnBrk="0" fontAlgn="base" hangingPunct="0">
              <a:lnSpc>
                <a:spcPct val="150000"/>
              </a:lnSpc>
              <a:buFont typeface="+mj-lt"/>
              <a:buAutoNum type="alphaLcPeriod"/>
            </a:pPr>
            <a:r>
              <a:rPr lang="it-IT" b="1" dirty="0"/>
              <a:t>unità da diporto</a:t>
            </a:r>
            <a:r>
              <a:rPr lang="it-IT" dirty="0"/>
              <a:t>: si intende ogni costruzione di qualunque tipo e con qua</a:t>
            </a:r>
          </a:p>
          <a:p>
            <a:pPr lvl="0" indent="-342900" algn="just" fontAlgn="base">
              <a:lnSpc>
                <a:spcPct val="150000"/>
              </a:lnSpc>
              <a:buFont typeface="+mj-lt"/>
              <a:buAutoNum type="alphaLcParenR"/>
            </a:pPr>
            <a:r>
              <a:rPr lang="it-IT"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UNITÀ DA DIPORTO </a:t>
            </a:r>
            <a:r>
              <a:rPr lang="it-IT" sz="2800" b="1" dirty="0">
                <a:solidFill>
                  <a:srgbClr val="002060"/>
                </a:solidFill>
                <a:latin typeface="Garamond" panose="02020404030301010803" pitchFamily="18" charset="0"/>
                <a:cs typeface="Arial" panose="020B0604020202020204" pitchFamily="34" charset="0"/>
              </a:rPr>
              <a:t>: ogni costruzione di qualunque tipo e con qualunque mezzo di propulsione destinata alla navigazione da diporto;</a:t>
            </a:r>
          </a:p>
          <a:p>
            <a:pPr lvl="0" indent="-342900" algn="just" fontAlgn="base">
              <a:lnSpc>
                <a:spcPct val="150000"/>
              </a:lnSpc>
              <a:buFont typeface="+mj-lt"/>
              <a:buAutoNum type="alphaLcParenR"/>
            </a:pPr>
            <a:r>
              <a:rPr lang="it-IT"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NAVE DA DIPORTO </a:t>
            </a:r>
            <a:r>
              <a:rPr lang="it-IT" sz="2800" b="1" dirty="0">
                <a:solidFill>
                  <a:srgbClr val="002060"/>
                </a:solidFill>
                <a:latin typeface="Garamond" panose="02020404030301010803" pitchFamily="18" charset="0"/>
                <a:cs typeface="Arial" panose="020B0604020202020204" pitchFamily="34" charset="0"/>
              </a:rPr>
              <a:t>: ogni unità con scafo di lunghezza superiore a ventiquattro metri, misurata secondo le norme armonizzate EN/ISO/DIS 8666 per la misurazione dei natanti e delle imbarcazioni da diporto;</a:t>
            </a:r>
          </a:p>
          <a:p>
            <a:pPr lvl="0" eaLnBrk="0" fontAlgn="base" hangingPunct="0"/>
            <a:r>
              <a:rPr lang="it-IT" dirty="0"/>
              <a:t>o di propulsione destinata alla navigazione da diporto;</a:t>
            </a:r>
          </a:p>
          <a:p>
            <a:pPr lvl="0" eaLnBrk="0" fontAlgn="base" hangingPunct="0"/>
            <a:r>
              <a:rPr lang="it-IT" dirty="0"/>
              <a:t>	</a:t>
            </a:r>
            <a:r>
              <a:rPr lang="it-IT" b="1" dirty="0"/>
              <a:t>nave da diporto</a:t>
            </a:r>
            <a:r>
              <a:rPr lang="it-IT" dirty="0"/>
              <a:t>: si intende ogni unità con scafo di lunghezza superiore a ventiquattro metri, misurata secondo le norme armonizzate EN/ISO/DIS 8666 per la misurazione dei natanti e delle imbarcazioni da diporto;</a:t>
            </a: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935851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21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Bef>
                <a:spcPts val="375"/>
              </a:spcBef>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3. completate le formalità dovute, il messaggio, registrato nella banca dati AIDA, costituisce la prova dell’uscita dell’imbarcazione dal territorio unionale per le operazioni svolte in ambito AES (</a:t>
            </a:r>
            <a:r>
              <a:rPr lang="it-IT" sz="2600" b="1" dirty="0" err="1">
                <a:solidFill>
                  <a:srgbClr val="002060"/>
                </a:solidFill>
                <a:latin typeface="Garamond" panose="02020404030301010803" pitchFamily="18" charset="0"/>
                <a:cs typeface="Arial" panose="020B0604020202020204" pitchFamily="34" charset="0"/>
              </a:rPr>
              <a:t>Automated</a:t>
            </a:r>
            <a:r>
              <a:rPr lang="it-IT" sz="2600" b="1" dirty="0">
                <a:solidFill>
                  <a:srgbClr val="002060"/>
                </a:solidFill>
                <a:latin typeface="Garamond" panose="02020404030301010803" pitchFamily="18" charset="0"/>
                <a:cs typeface="Arial" panose="020B0604020202020204" pitchFamily="34" charset="0"/>
              </a:rPr>
              <a:t> Export System).</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0011113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Qualora, decorsi 90 giorni dalla data di svincolo delle merci per l’esportazione, la dogana di partenza non abbia ricevuto il messaggio di uscita o l’esportatore, anche prima del decorso di tale termine, abbia la certezza che la merce sia uscita ma non abbia ricevuto il «risultato di uscita», può essere attivata una procedura di ricerca o di appuramento (c.d. procedura di «follow up») ed, eventualmente, possono essere fornite </a:t>
            </a:r>
            <a:r>
              <a:rPr lang="it-IT" sz="2600" b="1" u="sng" dirty="0">
                <a:solidFill>
                  <a:srgbClr val="002060"/>
                </a:solidFill>
                <a:latin typeface="Garamond" panose="02020404030301010803" pitchFamily="18" charset="0"/>
                <a:cs typeface="Arial" panose="020B0604020202020204" pitchFamily="34" charset="0"/>
              </a:rPr>
              <a:t>prove cc.dd. alternative dell’uscita della merce </a:t>
            </a:r>
            <a:r>
              <a:rPr lang="it-IT" sz="2600" b="1" dirty="0">
                <a:solidFill>
                  <a:srgbClr val="002060"/>
                </a:solidFill>
                <a:latin typeface="Garamond" panose="02020404030301010803" pitchFamily="18" charset="0"/>
                <a:cs typeface="Arial" panose="020B0604020202020204" pitchFamily="34" charset="0"/>
              </a:rPr>
              <a:t>(art. 346 TULD), ossia: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7847642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033170"/>
            <a:ext cx="955147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 attestazioni e certificazioni rilasciate da una dogana o da altre pubbliche amministrazioni estere ovvero idonei documenti di trasporto internazionale;</a:t>
            </a:r>
          </a:p>
          <a:p>
            <a:pPr algn="just" eaLnBrk="0" fontAlgn="base" hangingPunct="0">
              <a:lnSpc>
                <a:spcPct val="150000"/>
              </a:lnSpc>
              <a:spcBef>
                <a:spcPts val="375"/>
              </a:spcBef>
              <a:spcAft>
                <a:spcPts val="1000"/>
              </a:spcAft>
            </a:pPr>
            <a:r>
              <a:rPr lang="it-IT" sz="2600" b="1" dirty="0">
                <a:solidFill>
                  <a:srgbClr val="002060"/>
                </a:solidFill>
                <a:latin typeface="Garamond" panose="02020404030301010803" pitchFamily="18" charset="0"/>
                <a:cs typeface="Arial" panose="020B0604020202020204" pitchFamily="34" charset="0"/>
              </a:rPr>
              <a:t>—	attestazioni apposte da Autorità estere, sui documenti doganali emessi a scorta di merci introdotte nel territorio doganale, salvo che a tali documenti sia riconosciuta, a condizione di reciprocità, la medesima efficacia attribuita alle analoghe attestazioni apposte dalle dogane italiane.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4647152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21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Bef>
                <a:spcPts val="375"/>
              </a:spcBef>
              <a:spcAft>
                <a:spcPts val="1000"/>
              </a:spcAft>
            </a:pPr>
            <a:endParaRPr lang="it-IT" alt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Bef>
                <a:spcPts val="375"/>
              </a:spcBef>
              <a:spcAft>
                <a:spcPts val="1000"/>
              </a:spcAft>
            </a:pPr>
            <a:r>
              <a:rPr lang="it-IT" altLang="it-IT" sz="2600" b="1" dirty="0">
                <a:solidFill>
                  <a:srgbClr val="002060"/>
                </a:solidFill>
                <a:latin typeface="Garamond" panose="02020404030301010803" pitchFamily="18" charset="0"/>
                <a:cs typeface="Arial" panose="020B0604020202020204" pitchFamily="34" charset="0"/>
              </a:rPr>
              <a:t>A seguito della modifica apportata dal D.L. n. 1/2012 all’art. 36, comma 4 del TULD, per l’esportazione delle imbarcazioni da diporto, a differenza delle altre imbarcazioni, non è più prevista la cancellazione dalle matricole o dai registri navali nazionali.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779084211"/>
      </p:ext>
    </p:extLst>
  </p:cSld>
  <p:clrMapOvr>
    <a:overrideClrMapping bg1="dk1" tx1="lt1" bg2="dk2" tx2="lt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693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REGIMI SPECIALI</a:t>
            </a:r>
          </a:p>
          <a:p>
            <a:pPr algn="ctr"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AMMISSIONE TEMPORANEA E PERFEZIONAMENTO ATTIVO E PASSIVO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8108824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621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Nel caso in cui l’imbarcazione non acquisisca la posizione di merce unionale, questa può entrare nelle acque unionali assoggettandosi ai seguenti regimi speciali:</a:t>
            </a:r>
          </a:p>
          <a:p>
            <a:pPr marL="342900" lvl="0" indent="-342900" algn="just" eaLnBrk="0" fontAlgn="base" hangingPunct="0">
              <a:lnSpc>
                <a:spcPct val="150000"/>
              </a:lnSpc>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Ammissione temporanea;</a:t>
            </a:r>
          </a:p>
          <a:p>
            <a:pPr marL="342900" lvl="0" indent="-342900" algn="just" eaLnBrk="0" fontAlgn="base" hangingPunct="0">
              <a:lnSpc>
                <a:spcPct val="150000"/>
              </a:lnSpc>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Perfezionamento attivo/passivo.</a:t>
            </a:r>
          </a:p>
          <a:p>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6197553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365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AMMISSIONE TEMPORANEA</a:t>
            </a:r>
          </a:p>
          <a:p>
            <a:pPr algn="ctr"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Tale regime rende possibile la temporanea presenza all’interno del territorio doganale unionale (che, come detto, comprende anche le acque territoriali) di unità da diporto non immesse in libera pratica.</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5476430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Il regime di ammissione temporanea, ai sensi dell’art. 250 del Reg. UE 952/2013 (CDU), permette l’utilizzo temporaneo nel territorio dell’Unione europea, in esonero totale o parziale dei dazi all’importazione, dell’IVA e delle misure di politica commerciale, di merci non unionali destinate a essere nuovamente esportate o vincolate a un altro regime doganale senza aver subito modifiche, a eccezione del loro deprezzamento normale dovuto all’uso che ne è stato fatto.</a:t>
            </a:r>
            <a:endParaRPr lang="it-IT" alt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2327066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365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Possono, tuttavia, essere autorizzate dall’Agenzia delle Dogane e dei Monopoli, nell’ambito di tale regime, le riparazioni e le operazioni di manutenzione, incluse le revisioni e le messe a punto o le misure destinate a conservare i beni o a garantirne la compatibilità con i requisiti tecnici indispensabili per consentire il loro utilizzo nell’ambito del regime.</a:t>
            </a:r>
          </a:p>
          <a:p>
            <a:pPr algn="just" eaLnBrk="0" fontAlgn="base" hangingPunct="0">
              <a:lnSpc>
                <a:spcPct val="150000"/>
              </a:lnSpc>
              <a:spcAft>
                <a:spcPts val="100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8446942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564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Il regime di ammissione temporanea è appurato quando le merci importate temporaneamente sono riesportate o vincolate a un successivo regime doganale ovvero distrutte.</a:t>
            </a:r>
            <a:endParaRPr lang="it-IT" alt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05978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1258529" y="427079"/>
            <a:ext cx="10225548" cy="6463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lvl="0" indent="-342900" algn="just" eaLnBrk="0" fontAlgn="base" hangingPunct="0">
              <a:lnSpc>
                <a:spcPct val="150000"/>
              </a:lnSpc>
              <a:buFont typeface="+mj-lt"/>
              <a:buAutoNum type="alphaLcPeriod"/>
            </a:pPr>
            <a:r>
              <a:rPr lang="it-IT" dirty="0"/>
              <a:t>	</a:t>
            </a:r>
            <a:r>
              <a:rPr lang="it-IT" b="1" dirty="0"/>
              <a:t>imbarcazione da diporto</a:t>
            </a:r>
            <a:r>
              <a:rPr lang="it-IT" dirty="0"/>
              <a:t>: si intende ogni unità con scafo </a:t>
            </a:r>
          </a:p>
          <a:p>
            <a:pPr lvl="0" algn="just" eaLnBrk="0" fontAlgn="base" hangingPunct="0">
              <a:lnSpc>
                <a:spcPct val="150000"/>
              </a:lnSpc>
            </a:pPr>
            <a:r>
              <a:rPr lang="it-IT" sz="2800" b="1" dirty="0">
                <a:solidFill>
                  <a:srgbClr val="002060"/>
                </a:solidFill>
                <a:latin typeface="Garamond" panose="02020404030301010803" pitchFamily="18" charset="0"/>
                <a:cs typeface="Arial" panose="020B0604020202020204" pitchFamily="34" charset="0"/>
              </a:rPr>
              <a:t>c) </a:t>
            </a:r>
            <a:r>
              <a:rPr lang="it-IT"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IMBARCAZIONE DA DIPORTO </a:t>
            </a:r>
            <a:r>
              <a:rPr lang="it-IT" sz="2800" b="1" dirty="0">
                <a:solidFill>
                  <a:srgbClr val="002060"/>
                </a:solidFill>
                <a:latin typeface="Garamond" panose="02020404030301010803" pitchFamily="18" charset="0"/>
                <a:cs typeface="Arial" panose="020B0604020202020204" pitchFamily="34" charset="0"/>
              </a:rPr>
              <a:t>: ogni unità con scafo di lunghezza superiore a dieci metri e fino a ventiquattro metri, misurata secondo le norme armonizzate di cui alla lettera b);</a:t>
            </a:r>
          </a:p>
          <a:p>
            <a:pPr lvl="0" algn="just" eaLnBrk="0" fontAlgn="base" hangingPunct="0">
              <a:lnSpc>
                <a:spcPct val="150000"/>
              </a:lnSpc>
            </a:pPr>
            <a:endParaRPr lang="it-IT" sz="2800" b="1" dirty="0">
              <a:solidFill>
                <a:srgbClr val="002060"/>
              </a:solidFill>
              <a:latin typeface="Garamond" panose="02020404030301010803" pitchFamily="18" charset="0"/>
              <a:cs typeface="Arial" panose="020B0604020202020204" pitchFamily="34" charset="0"/>
            </a:endParaRPr>
          </a:p>
          <a:p>
            <a:pPr lvl="0" algn="just" eaLnBrk="0" fontAlgn="base" hangingPunct="0">
              <a:lnSpc>
                <a:spcPct val="150000"/>
              </a:lnSpc>
            </a:pPr>
            <a:r>
              <a:rPr lang="it-IT" sz="2800" b="1" dirty="0">
                <a:solidFill>
                  <a:srgbClr val="002060"/>
                </a:solidFill>
                <a:latin typeface="Garamond" panose="02020404030301010803" pitchFamily="18" charset="0"/>
                <a:cs typeface="Arial" panose="020B0604020202020204" pitchFamily="34" charset="0"/>
              </a:rPr>
              <a:t>d) </a:t>
            </a:r>
            <a:r>
              <a:rPr lang="it-IT" b="1" dirty="0">
                <a:solidFill>
                  <a:srgbClr val="00206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rPr>
              <a:t>NATANTE DA DIPORTO </a:t>
            </a:r>
            <a:r>
              <a:rPr lang="it-IT" sz="2800" b="1" dirty="0">
                <a:solidFill>
                  <a:srgbClr val="002060"/>
                </a:solidFill>
                <a:latin typeface="Garamond" panose="02020404030301010803" pitchFamily="18" charset="0"/>
                <a:cs typeface="Arial" panose="020B0604020202020204" pitchFamily="34" charset="0"/>
              </a:rPr>
              <a:t>: ogni unità da diporto a remi, a motore o </a:t>
            </a:r>
            <a:r>
              <a:rPr lang="it-IT" sz="2800" b="1">
                <a:solidFill>
                  <a:srgbClr val="002060"/>
                </a:solidFill>
                <a:latin typeface="Garamond" panose="02020404030301010803" pitchFamily="18" charset="0"/>
                <a:cs typeface="Arial" panose="020B0604020202020204" pitchFamily="34" charset="0"/>
              </a:rPr>
              <a:t>a vela con </a:t>
            </a:r>
            <a:r>
              <a:rPr lang="it-IT" sz="2800" b="1" dirty="0">
                <a:solidFill>
                  <a:srgbClr val="002060"/>
                </a:solidFill>
                <a:latin typeface="Garamond" panose="02020404030301010803" pitchFamily="18" charset="0"/>
                <a:cs typeface="Arial" panose="020B0604020202020204" pitchFamily="34" charset="0"/>
              </a:rPr>
              <a:t>scafo di lunghezza pari o inferiore a dieci metri, misurata secondo le norme armonizzate di cui alla lettera b).</a:t>
            </a:r>
          </a:p>
          <a:p>
            <a:pPr indent="-342900" algn="just" fontAlgn="base">
              <a:lnSpc>
                <a:spcPct val="150000"/>
              </a:lnSpc>
              <a:buFont typeface="+mj-lt"/>
              <a:buAutoNum type="alphaLcParenR"/>
            </a:pPr>
            <a:r>
              <a:rPr lang="it-IT" dirty="0"/>
              <a:t>di cui alla lettera b);</a:t>
            </a:r>
          </a:p>
          <a:p>
            <a:pPr lvl="0" eaLnBrk="0" fontAlgn="base" hangingPunct="0"/>
            <a:r>
              <a:rPr lang="it-IT" dirty="0"/>
              <a:t> unità da diporto a remi, o con scafo di lunghezza pari o inferiore a dieci metri, misurata secondo le norme armonizzate di cui alla lettera b).</a:t>
            </a: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323022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da-DK" sz="2600" b="1" dirty="0">
                <a:solidFill>
                  <a:srgbClr val="002060"/>
                </a:solidFill>
                <a:latin typeface="Garamond" panose="02020404030301010803" pitchFamily="18" charset="0"/>
                <a:cs typeface="Arial" panose="020B0604020202020204" pitchFamily="34" charset="0"/>
              </a:rPr>
              <a:t>(Art. 251, paragrafo 2, del Regolamento </a:t>
            </a:r>
            <a:r>
              <a:rPr lang="it-IT" sz="2600" b="1" dirty="0">
                <a:solidFill>
                  <a:srgbClr val="002060"/>
                </a:solidFill>
                <a:latin typeface="Garamond" panose="02020404030301010803" pitchFamily="18" charset="0"/>
                <a:cs typeface="Arial" panose="020B0604020202020204" pitchFamily="34" charset="0"/>
              </a:rPr>
              <a:t>UE n.952/2013 (CDU</a:t>
            </a:r>
            <a:r>
              <a:rPr lang="da-DK" sz="2600" b="1" dirty="0">
                <a:solidFill>
                  <a:srgbClr val="002060"/>
                </a:solidFill>
                <a:latin typeface="Garamond" panose="02020404030301010803" pitchFamily="18" charset="0"/>
                <a:cs typeface="Arial" panose="020B0604020202020204" pitchFamily="34" charset="0"/>
              </a:rPr>
              <a:t>)</a:t>
            </a:r>
            <a:endParaRPr lang="it-IT" sz="26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600" b="1" dirty="0">
                <a:solidFill>
                  <a:srgbClr val="002060"/>
                </a:solidFill>
                <a:latin typeface="Garamond" panose="02020404030301010803" pitchFamily="18" charset="0"/>
                <a:cs typeface="Arial" panose="020B0604020202020204" pitchFamily="34" charset="0"/>
              </a:rPr>
              <a:t>In linea generale, il </a:t>
            </a:r>
            <a:r>
              <a:rPr lang="it-IT" sz="2600" b="1" u="sng" dirty="0">
                <a:solidFill>
                  <a:srgbClr val="002060"/>
                </a:solidFill>
                <a:latin typeface="Garamond" panose="02020404030301010803" pitchFamily="18" charset="0"/>
                <a:cs typeface="Arial" panose="020B0604020202020204" pitchFamily="34" charset="0"/>
              </a:rPr>
              <a:t>periodo massimo</a:t>
            </a:r>
            <a:r>
              <a:rPr lang="it-IT" sz="2600" b="1" dirty="0">
                <a:solidFill>
                  <a:srgbClr val="002060"/>
                </a:solidFill>
                <a:latin typeface="Garamond" panose="02020404030301010803" pitchFamily="18" charset="0"/>
                <a:cs typeface="Arial" panose="020B0604020202020204" pitchFamily="34" charset="0"/>
              </a:rPr>
              <a:t> per il quale i beni possono rimanere vincolati al regime di ammissione temporanea per la stessa finalità e sotto la responsabilità dello stesso titolare dell'autorizzazione è di 24 mesi, anche se il regime è stato appurato vincolando le merci a un altro regime speciale e queste sono state poi nuovamente vincolate al regime di ammissione temporanea.</a:t>
            </a:r>
            <a:endParaRPr lang="it-IT" alt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2775913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Con riferimento ai mezzi di trasporto marittimi e fluviali ad uso privato, l’art. 217, lett. e) del Regolamento Delegato (UE) n. 2446/2017 prevede, invece, che il termine massimo di appuramento è pari a 18 mesi, decorrenti dalla data di ingresso del natante nelle acque unionali.</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588215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Il regime di ammissione temporanea può essere utilizzato unicamente a condizione che:</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le merci non siano destinate a subire modifiche, a eccezione del loro deprezzamento normale dovuto all'uso effettuato;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fontAlgn="base">
              <a:lnSpc>
                <a:spcPct val="150000"/>
              </a:lnSpc>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8162673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sia possibile garantire l'identificazione delle merci vincolate al regime, salvo quando, tenuto conto della natura delle merci o dell'uso previsto, l'assenza di misure di identificazione non può dar adito a un'utilizzazione abusiva del regime oppure quando è possibile verificare se sono soddisfatte le condizioni previste per le merci equivalenti.</a:t>
            </a:r>
            <a:endParaRPr lang="it-IT" altLang="it-IT" sz="2600" b="1" dirty="0">
              <a:solidFill>
                <a:srgbClr val="002060"/>
              </a:solidFill>
              <a:highlight>
                <a:srgbClr val="FFFF00"/>
              </a:highlight>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7754760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il titolare del regime sia stabilito al di fuori del territorio doganale dell'Unione, salvo che sia altrimenti disposto;</a:t>
            </a:r>
          </a:p>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siano soddisfatti i requisiti relativi all'esenzione totale o parziale dai dazi stabiliti nella normativa doganale.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067019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2436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L’ammissione temporanea può essere concessa in esonero totale o parziale dei dazi.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7338918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802253"/>
            <a:ext cx="9551470" cy="543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Tra i beni ammessi all’esonero totale dei dazi vi rientrano i mezzi di trasporto adibiti alla navigazione marittima e nelle acque interne, se:</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sono immatricolati al di fuori dell’UE a nome di una persona stabilita fuori da tale territorio;</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se non sono immatricolati, devono essere di proprietà di una persona stabilita fuori del territorio doganale dell’UE;</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sono utilizzati da una persona stabilita fuori del territorio unionale.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dirty="0"/>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a:t>
            </a:r>
            <a:r>
              <a:rPr lang="it-IT" i="1" dirty="0">
                <a:latin typeface="Garamond" panose="02020404030301010803" pitchFamily="18" charset="0"/>
              </a:rPr>
              <a:t>posizione doganale delle unità da diporto unionali ed </a:t>
            </a:r>
            <a:r>
              <a:rPr lang="it-IT" i="1" dirty="0" err="1">
                <a:latin typeface="Garamond" panose="02020404030301010803" pitchFamily="18" charset="0"/>
              </a:rPr>
              <a:t>extraunionali</a:t>
            </a:r>
            <a:r>
              <a:rPr lang="it-IT" i="1" dirty="0">
                <a:latin typeface="Garamond" panose="02020404030301010803" pitchFamily="18" charset="0"/>
              </a:rPr>
              <a:t>  </a:t>
            </a:r>
            <a:endParaRPr lang="en-US" i="1" dirty="0">
              <a:latin typeface="Garamond" panose="02020404030301010803" pitchFamily="18" charset="0"/>
            </a:endParaRPr>
          </a:p>
        </p:txBody>
      </p:sp>
    </p:spTree>
    <p:extLst>
      <p:ext uri="{BB962C8B-B14F-4D97-AF65-F5344CB8AC3E}">
        <p14:creationId xmlns:p14="http://schemas.microsoft.com/office/powerpoint/2010/main" val="14913467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018007"/>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 caso di utilizzo privato da parte di un soggetto extra-UE diverso dall’intestatario dell’immatricolazione, la concessione dell’esenzione totale del dazio all’importazione è subordinata alla condizione che tale persona sia debitamente autorizzata per iscritto dal titolare dell’autorizzazione. In altri termini, in questa circostanza l’utilizzatore deve essere in possesso di una delega emessa dal soggetto che ha provveduto all’immatricolazione.</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6776573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sz="2600" b="1" dirty="0">
                <a:solidFill>
                  <a:srgbClr val="002060"/>
                </a:solidFill>
                <a:latin typeface="Garamond" panose="02020404030301010803" pitchFamily="18" charset="0"/>
                <a:cs typeface="Arial" panose="020B0604020202020204" pitchFamily="34" charset="0"/>
              </a:rPr>
              <a:t>LA DICHIARAZIONE PER L’AMMISSIONE TEMPORANEA</a:t>
            </a:r>
          </a:p>
          <a:p>
            <a:pPr algn="ctr"/>
            <a:r>
              <a:rPr lang="it-IT" sz="2600" b="1" dirty="0">
                <a:solidFill>
                  <a:srgbClr val="002060"/>
                </a:solidFill>
                <a:latin typeface="Garamond" panose="02020404030301010803" pitchFamily="18" charset="0"/>
                <a:cs typeface="Arial" panose="020B0604020202020204" pitchFamily="34" charset="0"/>
              </a:rPr>
              <a:t>(Art. 136 del Regolamento Delegato (UE) n.2446/2015) </a:t>
            </a:r>
          </a:p>
          <a:p>
            <a:pPr algn="ct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Le dichiarazioni in dogana per l’ammissione temporanea delle imbarcazioni </a:t>
            </a:r>
            <a:r>
              <a:rPr lang="it-IT" sz="2600" b="1" u="sng" dirty="0">
                <a:solidFill>
                  <a:srgbClr val="002060"/>
                </a:solidFill>
                <a:latin typeface="Garamond" panose="02020404030301010803" pitchFamily="18" charset="0"/>
                <a:cs typeface="Arial" panose="020B0604020202020204" pitchFamily="34" charset="0"/>
              </a:rPr>
              <a:t>possono</a:t>
            </a:r>
            <a:r>
              <a:rPr lang="it-IT" sz="2600" b="1" dirty="0">
                <a:solidFill>
                  <a:srgbClr val="002060"/>
                </a:solidFill>
                <a:latin typeface="Garamond" panose="02020404030301010803" pitchFamily="18" charset="0"/>
                <a:cs typeface="Arial" panose="020B0604020202020204" pitchFamily="34" charset="0"/>
              </a:rPr>
              <a:t> essere presentate verbalmente presso l’ufficio doganale nel primo porto di arrivo nel territorio dell’UE.</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9720163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Per i mezzi di trasporto dichiarati verbalmente, l’autorizzazione è concessa alla persona che ha il controllo fisico delle merci al momento dello svincolo delle stesse per il regime di ammissione temporanea, a meno che tale persona agisca per conto di un altro soggetto; in tal caso l’autorizzazione è concessa a quest’ultimo.</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963497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983226" y="233793"/>
            <a:ext cx="9497962" cy="5391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r>
              <a:rPr lang="it-IT" sz="2800" b="1" dirty="0">
                <a:solidFill>
                  <a:srgbClr val="002060"/>
                </a:solidFill>
                <a:latin typeface="Garamond" panose="02020404030301010803" pitchFamily="18" charset="0"/>
                <a:cs typeface="Arial" panose="020B0604020202020204" pitchFamily="34" charset="0"/>
              </a:rPr>
              <a:t>OBBLIGHI PREVISTI DALLA NORMATIVA NAUTICA IN TEMA DI REGISTRAZIONE DELLE UNITA’ DA DIPORTO ITALIANE</a:t>
            </a:r>
          </a:p>
          <a:p>
            <a:pPr algn="ctr"/>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800" b="1" dirty="0">
                <a:solidFill>
                  <a:srgbClr val="002060"/>
                </a:solidFill>
                <a:latin typeface="Garamond" panose="02020404030301010803" pitchFamily="18" charset="0"/>
                <a:cs typeface="Arial" panose="020B0604020202020204" pitchFamily="34" charset="0"/>
              </a:rPr>
              <a:t>Si riporta una sintesi degli obblighi previsti dalla normativa nautica in tema di registrazione delle unità da diporto:</a:t>
            </a:r>
          </a:p>
          <a:p>
            <a:pPr algn="ctr"/>
            <a:endParaRPr lang="it-IT" sz="2800" b="1" dirty="0">
              <a:solidFill>
                <a:srgbClr val="002060"/>
              </a:solidFill>
              <a:latin typeface="Garamond" panose="02020404030301010803" pitchFamily="18" charset="0"/>
              <a:cs typeface="Arial" panose="020B0604020202020204" pitchFamily="34" charset="0"/>
            </a:endParaRPr>
          </a:p>
          <a:p>
            <a:pPr algn="ctr"/>
            <a:endParaRPr lang="it-IT" sz="2800" b="1" dirty="0">
              <a:solidFill>
                <a:srgbClr val="002060"/>
              </a:solidFill>
              <a:latin typeface="Garamond" panose="02020404030301010803" pitchFamily="18" charset="0"/>
              <a:cs typeface="Arial" panose="020B0604020202020204" pitchFamily="34" charset="0"/>
            </a:endParaRPr>
          </a:p>
          <a:p>
            <a:pPr algn="ctr"/>
            <a:endParaRPr 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84428295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L’Agenzia delle Dogane e dei Monopoli ha chiarito che “per un </a:t>
            </a:r>
            <a:r>
              <a:rPr lang="it-IT" sz="2600" b="1" dirty="0" err="1">
                <a:solidFill>
                  <a:srgbClr val="002060"/>
                </a:solidFill>
                <a:latin typeface="Garamond" panose="02020404030301010803" pitchFamily="18" charset="0"/>
                <a:cs typeface="Arial" panose="020B0604020202020204" pitchFamily="34" charset="0"/>
              </a:rPr>
              <a:t>pleasure</a:t>
            </a:r>
            <a:r>
              <a:rPr lang="it-IT" sz="2600" b="1" dirty="0">
                <a:solidFill>
                  <a:srgbClr val="002060"/>
                </a:solidFill>
                <a:latin typeface="Garamond" panose="02020404030301010803" pitchFamily="18" charset="0"/>
                <a:cs typeface="Arial" panose="020B0604020202020204" pitchFamily="34" charset="0"/>
              </a:rPr>
              <a:t> yacht, registrato in un Paese terzo, la richiesta della dichiarazione verbale – prevista dall’art. 136 del RD al fine di attestare il momento di ingresso nel territorio doganale dell’Unione – debba considerarsi una «facoltà» e non un obbligo, tenuto conto che già il semplice passaggio della frontiera dell’Unione (in questo caso l’ingresso nelle acque territoriali) comporta il vincolo al regime di ammissione temporanea.</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2504596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Qualora, tuttavia, il titolare dell’unità da diporto decidesse comunque di presentare la dichiarazione verbale per farsi attestare dall’ufficio doganale il momento di ingresso dell’imbarcazione nel territorio unionale e il conseguente inizio del periodo di appuramento, lo stesso può utilizzare l’allegato 71-01 del RD, senza la richiesta di ulteriori garanzie, dimostrando che il natante: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64033704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è registrato in un Paese terzo ed è di proprietà di un soggetto extra-UE;</a:t>
            </a:r>
          </a:p>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proviene da un territorio al di fuori dell’UE.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7076036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837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Il modulo di cui all’Allegato 71-01 del RD è composto da una prima parte da compilare a cura dell’armatore con i propri dati, quelli dell’unità da vincolare al regime di ammissione temporanea (descrizione dell’unità, modello e lunghezza, valore, bandiera e numero di registrazione, identificativo IMO), dell’utilizzo per finalità di diporto e del periodo di 18 mesi di appuramento con relativa scadenza, e di una seconda parte riservata all’Agenzia delle dogane e dei monopoli.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8871855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Tale documento, che prova l’inizio della decorrenza del termine di appuramento entro cui l’unità da diporto deve essere importata o vincolata a un altro regime doganale, deve essere restituito all’atto della partenza verso un porto estero, all’Autorità marittima competente per il luogo di ultimo approdo.</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2441690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 assenza della dichiarazione verbale per l’ammissione temporanea, il momento di arrivo nelle acque unionali di un’imbarcazione battente bandiera estera può essere </a:t>
            </a:r>
            <a:r>
              <a:rPr lang="it-IT" sz="2600" b="1" u="sng" dirty="0">
                <a:solidFill>
                  <a:srgbClr val="002060"/>
                </a:solidFill>
                <a:latin typeface="Garamond" panose="02020404030301010803" pitchFamily="18" charset="0"/>
                <a:cs typeface="Arial" panose="020B0604020202020204" pitchFamily="34" charset="0"/>
              </a:rPr>
              <a:t>dedotto</a:t>
            </a:r>
            <a:r>
              <a:rPr lang="it-IT" sz="2600" b="1" dirty="0">
                <a:solidFill>
                  <a:srgbClr val="002060"/>
                </a:solidFill>
                <a:latin typeface="Garamond" panose="02020404030301010803" pitchFamily="18" charset="0"/>
                <a:cs typeface="Arial" panose="020B0604020202020204" pitchFamily="34" charset="0"/>
              </a:rPr>
              <a:t> dal c.d. costituto di arrivo, rilasciato dall’autorità marittima del primo porto di approdo nazionale e avente la durata di 12 mesi.</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309319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Poiché il costituto di arrivo ha una validità di 12 mesi, inferiore rispetto al termine massimo di appuramento del regime di ammissione temporanea (18 mesi), qualora la permanenza dell’imbarcazione eccedesse tale limite temporale, il titolare del regime dovrebbe chiedere il rilascio di un nuovo documento, in sostituzione di quello in scadenza.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2771479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La natura di regime agevolativo dell’ammissione temporanea determina un’inversione dell’onere probatorio a carico del contribuente, che, in assenza di documentazione certa e ufficiale, potrebbe avere difficoltà a dimostrare la legittima permanenza dello yacht nelle acque unionali in esenzione totale dai dazi all’importazione e in regime di non imponibilità IVA.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22566051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APPURAMENTO DEL REGIME DI AMMISSIONE TEMPORANEA</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L’ammissione temporanea delle unità da diporto in esenzione totale dai dazi all’importazione prevede, ai sensi dell’art. 217, lett. e) del RD, un limite di permanenza pari a 18 mesi all’interno delle acque territoriali unionali.</a:t>
            </a:r>
          </a:p>
          <a:p>
            <a:pPr algn="ctr"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5562063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Trascorso tale termine, che decorre dalla presentazione della dichiarazione verbale ovvero da altra prova alternativa di arrivo, sorge l’obbligo di provvedere all’importazione definitiva del bene, con conseguente pagamento dei diritti doganali e dell’IVA.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89054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859936" y="233793"/>
            <a:ext cx="9497962" cy="5442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0" fontAlgn="base" hangingPunct="0">
              <a:lnSpc>
                <a:spcPct val="150000"/>
              </a:lnSpc>
              <a:spcAft>
                <a:spcPts val="1000"/>
              </a:spcAft>
            </a:pPr>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800" b="1" dirty="0">
                <a:solidFill>
                  <a:srgbClr val="002060"/>
                </a:solidFill>
                <a:latin typeface="Garamond" panose="02020404030301010803" pitchFamily="18" charset="0"/>
                <a:cs typeface="Arial" panose="020B0604020202020204" pitchFamily="34" charset="0"/>
              </a:rPr>
              <a:t>I. </a:t>
            </a:r>
            <a:r>
              <a:rPr lang="it-IT" sz="2800" b="1" u="sng" dirty="0">
                <a:solidFill>
                  <a:srgbClr val="002060"/>
                </a:solidFill>
                <a:latin typeface="Garamond" panose="02020404030301010803" pitchFamily="18" charset="0"/>
                <a:cs typeface="Arial" panose="020B0604020202020204" pitchFamily="34" charset="0"/>
              </a:rPr>
              <a:t>Navi da diporto</a:t>
            </a:r>
            <a:r>
              <a:rPr lang="it-IT" sz="2800" b="1" dirty="0">
                <a:solidFill>
                  <a:srgbClr val="002060"/>
                </a:solidFill>
                <a:latin typeface="Garamond" panose="02020404030301010803" pitchFamily="18" charset="0"/>
                <a:cs typeface="Arial" panose="020B0604020202020204" pitchFamily="34" charset="0"/>
              </a:rPr>
              <a:t>:</a:t>
            </a:r>
          </a:p>
          <a:p>
            <a:pPr lvl="0" indent="-342900" algn="just" eaLnBrk="0" fontAlgn="base" hangingPunct="0">
              <a:lnSpc>
                <a:spcPct val="150000"/>
              </a:lnSpc>
              <a:spcAft>
                <a:spcPts val="1000"/>
              </a:spcAft>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Iscrizione nei registri della Capitaneria di Porto;</a:t>
            </a:r>
          </a:p>
          <a:p>
            <a:pPr marL="342900" lvl="0" indent="-342900" algn="just" eaLnBrk="0" fontAlgn="base" hangingPunct="0">
              <a:lnSpc>
                <a:spcPct val="150000"/>
              </a:lnSpc>
              <a:spcAft>
                <a:spcPts val="1000"/>
              </a:spcAft>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Se </a:t>
            </a:r>
            <a:r>
              <a:rPr lang="it-IT" sz="2600" b="1" u="sng" dirty="0">
                <a:solidFill>
                  <a:srgbClr val="002060"/>
                </a:solidFill>
                <a:latin typeface="Garamond" panose="02020404030301010803" pitchFamily="18" charset="0"/>
                <a:cs typeface="Arial" panose="020B0604020202020204" pitchFamily="34" charset="0"/>
              </a:rPr>
              <a:t>commerciali</a:t>
            </a:r>
            <a:r>
              <a:rPr lang="it-IT" sz="2600" b="1" dirty="0">
                <a:solidFill>
                  <a:srgbClr val="002060"/>
                </a:solidFill>
                <a:latin typeface="Garamond" panose="02020404030301010803" pitchFamily="18" charset="0"/>
                <a:cs typeface="Arial" panose="020B0604020202020204" pitchFamily="34" charset="0"/>
              </a:rPr>
              <a:t>, iscrizione nel Registro Internazionale tenuto dalle Direzioni marittime del Ministero delle Infrastrutture e dei Trasporti presso i principali porti italiani;</a:t>
            </a:r>
          </a:p>
          <a:p>
            <a:pPr marL="342900" lvl="0" indent="-342900" algn="just" eaLnBrk="0" fontAlgn="base" hangingPunct="0">
              <a:lnSpc>
                <a:spcPct val="150000"/>
              </a:lnSpc>
              <a:spcAft>
                <a:spcPts val="1000"/>
              </a:spcAft>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Se </a:t>
            </a:r>
            <a:r>
              <a:rPr lang="it-IT" sz="2600" b="1" u="sng" dirty="0">
                <a:solidFill>
                  <a:srgbClr val="002060"/>
                </a:solidFill>
                <a:latin typeface="Garamond" panose="02020404030301010803" pitchFamily="18" charset="0"/>
                <a:cs typeface="Arial" panose="020B0604020202020204" pitchFamily="34" charset="0"/>
              </a:rPr>
              <a:t>noleggiate</a:t>
            </a:r>
            <a:r>
              <a:rPr lang="it-IT" sz="2600" b="1" dirty="0">
                <a:solidFill>
                  <a:srgbClr val="002060"/>
                </a:solidFill>
                <a:latin typeface="Garamond" panose="02020404030301010803" pitchFamily="18" charset="0"/>
                <a:cs typeface="Arial" panose="020B0604020202020204" pitchFamily="34" charset="0"/>
              </a:rPr>
              <a:t>, tale noleggio deve risultare indicato nei citati registri e sulla licenza di navigazione.</a:t>
            </a:r>
            <a:endParaRPr 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posizione doganale delle unità da diporto unionali ed </a:t>
            </a:r>
            <a:r>
              <a:rPr lang="it-IT" dirty="0" err="1">
                <a:latin typeface="Garamond" panose="02020404030301010803" pitchFamily="18" charset="0"/>
              </a:rPr>
              <a:t>extraunionali</a:t>
            </a:r>
            <a:r>
              <a:rPr lang="it-IT" dirty="0">
                <a:latin typeface="Garamond" panose="02020404030301010803" pitchFamily="18" charset="0"/>
              </a:rPr>
              <a:t>  </a:t>
            </a:r>
            <a:endParaRPr lang="en-US" dirty="0">
              <a:latin typeface="Garamond" panose="02020404030301010803" pitchFamily="18" charset="0"/>
            </a:endParaRPr>
          </a:p>
        </p:txBody>
      </p:sp>
    </p:spTree>
    <p:extLst>
      <p:ext uri="{BB962C8B-B14F-4D97-AF65-F5344CB8AC3E}">
        <p14:creationId xmlns:p14="http://schemas.microsoft.com/office/powerpoint/2010/main" val="224611854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2436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Se entro il termine di appuramento pari a 18 mesi l’unità da diporto non è trasferita fuori del territorio dell’UE si determina altresì una fattispecie di contrabbando penalmente rilevante, ai sensi dell’art. 216, comma 2, del TULD.</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500610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2436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Con la riforma del codice doganale, in vigore dal 1° maggio 2016, sono state modificate le norme in materia di interruzione del termine di appuramento per i mezzi di trasporto (incluse le imbarcazioni) in ammissione temporanea.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7323674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Il previgente art. 553, par. 2, delle DAC prevedeva la possibilità, su richiesta del titolare del regime, di prorogare il termine di appuramento di 18 mesi “per la durata durante la quale le merci non vengono utilizzate”.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7771484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4237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Tale disposizione era stata recepita nell’art. 216, comma 4, del TULD, il quale dispone che, per le imbarcazioni da diporto, soggette alla Convenzione di Ginevra del 1956, “il regime di temporanea importazione è interrotto durante il periodo in cui tali veicoli, pur permanendo nel territorio doganale, rimangono inutilizzati, sempreché siano custoditi con l'osservanza delle condizioni e cautele stabilite dal Ministero delle finanze”.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0350083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Al riguardo, l’Agenzia delle Entrate, nella guida </a:t>
            </a:r>
            <a:r>
              <a:rPr lang="it-IT" sz="2600" b="1" dirty="0" err="1">
                <a:solidFill>
                  <a:srgbClr val="002060"/>
                </a:solidFill>
                <a:latin typeface="Garamond" panose="02020404030301010803" pitchFamily="18" charset="0"/>
                <a:cs typeface="Arial" panose="020B0604020202020204" pitchFamily="34" charset="0"/>
              </a:rPr>
              <a:t>Nautica&amp;Fisco</a:t>
            </a:r>
            <a:r>
              <a:rPr lang="it-IT" sz="2600" b="1" dirty="0">
                <a:solidFill>
                  <a:srgbClr val="002060"/>
                </a:solidFill>
                <a:latin typeface="Garamond" panose="02020404030301010803" pitchFamily="18" charset="0"/>
                <a:cs typeface="Arial" panose="020B0604020202020204" pitchFamily="34" charset="0"/>
              </a:rPr>
              <a:t> (sino alla IV edizione) riportava che “il termine di appuramento viene interrotto in caso di unità custodite in rimessaggio”, al rispetto di specifiche condizioni come la comunicazione all’ufficio doganale di competenza del luogo di custodia e la permanenza in rimessaggio per almeno tre mesi continuativi.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6054108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2436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Una volta concluso il termine di interruzione, il regime di ammissione temporanea ricomincerebbe a decorrere ex novo (cfr. anche Cass. 30895/2015; Cass., 19616/2014 e Cass., 38724/2007).</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9564187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Dal 1° maggio 2016 sono state modificate le norme in tema di interruzione del termine di appuramento dei mezzi di trasporto in ammissione temporanea, eliminando, in particolare, la previsione che consentiva di prorogare il termine per il periodo nel quale l’unità da diporto permane nel territorio doganale dell’UE ma non viene utilizzata (come per le imbarcazioni in rimessaggio).</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34549839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63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L’art. 251, paragrafo 3, del Reg. (UE) n. 952/2013 (Codice doganale UE), infatti, prevede che quando, in circostanze eccezionali, l’uso autorizzato non può essere completato entro 18 mesi, le Autorità doganali possono concedere una proroga di detto periodo, per un lasso di tempo ragionevole, su richiesta giustificata del titolare dell'autorizzazione.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0892567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2436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 tale ambito possono essere inclusi i programmi di manutenzione e </a:t>
            </a:r>
            <a:r>
              <a:rPr lang="it-IT" sz="2600" b="1" dirty="0" err="1">
                <a:solidFill>
                  <a:srgbClr val="002060"/>
                </a:solidFill>
                <a:latin typeface="Garamond" panose="02020404030301010803" pitchFamily="18" charset="0"/>
                <a:cs typeface="Arial" panose="020B0604020202020204" pitchFamily="34" charset="0"/>
              </a:rPr>
              <a:t>refit</a:t>
            </a:r>
            <a:r>
              <a:rPr lang="it-IT" sz="2600" b="1" dirty="0">
                <a:solidFill>
                  <a:srgbClr val="002060"/>
                </a:solidFill>
                <a:latin typeface="Garamond" panose="02020404030301010803" pitchFamily="18" charset="0"/>
                <a:cs typeface="Arial" panose="020B0604020202020204" pitchFamily="34" charset="0"/>
              </a:rPr>
              <a:t> delle unità da diporto nel territorio doganale UE.</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5601562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Pur essendo dunque escluso, ai fini interruttivi, il rimessaggio, dovrebbero invece rientrarvi le situazioni in cui la messa a secco è conseguenza di un atto dell’Autorità giudiziaria, come nel caso di sequestro.</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19554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859936" y="233793"/>
            <a:ext cx="1010259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it-IT" sz="2800" b="1" dirty="0">
              <a:solidFill>
                <a:srgbClr val="002060"/>
              </a:solidFill>
              <a:latin typeface="Garamond" panose="02020404030301010803" pitchFamily="18" charset="0"/>
              <a:cs typeface="Arial" panose="020B0604020202020204" pitchFamily="34" charset="0"/>
            </a:endParaRPr>
          </a:p>
          <a:p>
            <a:pPr algn="just" eaLnBrk="0" fontAlgn="base" hangingPunct="0">
              <a:lnSpc>
                <a:spcPct val="150000"/>
              </a:lnSpc>
              <a:spcAft>
                <a:spcPts val="1000"/>
              </a:spcAft>
            </a:pPr>
            <a:r>
              <a:rPr lang="it-IT" sz="2800" b="1" dirty="0">
                <a:solidFill>
                  <a:srgbClr val="002060"/>
                </a:solidFill>
                <a:latin typeface="Garamond" panose="02020404030301010803" pitchFamily="18" charset="0"/>
                <a:cs typeface="Arial" panose="020B0604020202020204" pitchFamily="34" charset="0"/>
              </a:rPr>
              <a:t>II. </a:t>
            </a:r>
            <a:r>
              <a:rPr lang="it-IT" sz="2800" b="1" u="sng" dirty="0">
                <a:solidFill>
                  <a:srgbClr val="002060"/>
                </a:solidFill>
                <a:latin typeface="Garamond" panose="02020404030301010803" pitchFamily="18" charset="0"/>
                <a:cs typeface="Arial" panose="020B0604020202020204" pitchFamily="34" charset="0"/>
              </a:rPr>
              <a:t>Imbarcazioni da diporto</a:t>
            </a:r>
            <a:r>
              <a:rPr lang="it-IT" sz="2800" b="1" dirty="0">
                <a:solidFill>
                  <a:srgbClr val="002060"/>
                </a:solidFill>
                <a:latin typeface="Garamond" panose="02020404030301010803" pitchFamily="18" charset="0"/>
                <a:cs typeface="Arial" panose="020B0604020202020204" pitchFamily="34" charset="0"/>
              </a:rPr>
              <a:t>:</a:t>
            </a:r>
          </a:p>
          <a:p>
            <a:pPr marL="342900" lvl="0" indent="-250825" algn="just" eaLnBrk="0" fontAlgn="base" hangingPunct="0">
              <a:lnSpc>
                <a:spcPct val="150000"/>
              </a:lnSpc>
              <a:spcAft>
                <a:spcPts val="1000"/>
              </a:spcAft>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Iscrizione nei registri della Capitaneria di Porto, degli Uffici circondariali marittimi nonché degli Uffici provinciali del Dipartimento dei trasporti terrestri e per i sistemi informativi e statistici autorizzati dal Ministero delle Infrastrutture e dei Trasporti;</a:t>
            </a:r>
          </a:p>
          <a:p>
            <a:pPr marL="342900" lvl="0" indent="-250825" algn="just" eaLnBrk="0" fontAlgn="base" hangingPunct="0">
              <a:lnSpc>
                <a:spcPct val="150000"/>
              </a:lnSpc>
              <a:spcAft>
                <a:spcPts val="1000"/>
              </a:spcAft>
              <a:buFont typeface="Times New Roman" panose="02020603050405020304" pitchFamily="18" charset="0"/>
              <a:buChar char="-"/>
            </a:pPr>
            <a:r>
              <a:rPr lang="it-IT" sz="2600" b="1" dirty="0">
                <a:solidFill>
                  <a:srgbClr val="002060"/>
                </a:solidFill>
                <a:latin typeface="Garamond" panose="02020404030301010803" pitchFamily="18" charset="0"/>
                <a:cs typeface="Arial" panose="020B0604020202020204" pitchFamily="34" charset="0"/>
              </a:rPr>
              <a:t>Se </a:t>
            </a:r>
            <a:r>
              <a:rPr lang="it-IT" sz="2600" b="1" u="sng" dirty="0">
                <a:solidFill>
                  <a:srgbClr val="002060"/>
                </a:solidFill>
                <a:latin typeface="Garamond" panose="02020404030301010803" pitchFamily="18" charset="0"/>
                <a:cs typeface="Arial" panose="020B0604020202020204" pitchFamily="34" charset="0"/>
              </a:rPr>
              <a:t>noleggiate</a:t>
            </a:r>
            <a:r>
              <a:rPr lang="it-IT" sz="2600" b="1" dirty="0">
                <a:solidFill>
                  <a:srgbClr val="002060"/>
                </a:solidFill>
                <a:latin typeface="Garamond" panose="02020404030301010803" pitchFamily="18" charset="0"/>
                <a:cs typeface="Arial" panose="020B0604020202020204" pitchFamily="34" charset="0"/>
              </a:rPr>
              <a:t>, tale noleggio deve risultare indicato nei citati registri e sulla licenza di navigazione.</a:t>
            </a:r>
          </a:p>
          <a:p>
            <a:pPr algn="ctr"/>
            <a:endParaRPr lang="it-IT" sz="28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401379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endParaRPr lang="it-IT" sz="2600" b="1" dirty="0">
              <a:solidFill>
                <a:srgbClr val="002060"/>
              </a:solidFill>
              <a:latin typeface="Garamond" panose="02020404030301010803" pitchFamily="18" charset="0"/>
              <a:cs typeface="Arial" panose="020B0604020202020204" pitchFamily="34" charset="0"/>
            </a:endParaRP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Qualora, invece, si verificasse un sequestro su richiesta di privati, la Suprema Corte non ha riconosciuto l’interruzione del termine per l’appuramento dell’ammissione temporanea per evidenti finalità antielusive.</a:t>
            </a:r>
            <a:endParaRPr lang="it-IT" sz="2600" b="1" dirty="0">
              <a:solidFill>
                <a:srgbClr val="002060"/>
              </a:solidFill>
              <a:highlight>
                <a:srgbClr val="FFFF00"/>
              </a:highlight>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88995040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544530" y="1223487"/>
            <a:ext cx="10412228" cy="4293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FF0000"/>
                </a:solidFill>
                <a:latin typeface="Garamond" panose="02020404030301010803" pitchFamily="18" charset="0"/>
                <a:cs typeface="Arial" panose="020B0604020202020204" pitchFamily="34" charset="0"/>
              </a:rPr>
              <a:t>NOTA PROT. N. 76511/RU DEL 16 MARZO 2021</a:t>
            </a:r>
          </a:p>
          <a:p>
            <a:pPr algn="just"/>
            <a:r>
              <a:rPr lang="it-IT" sz="2600" b="1" dirty="0">
                <a:solidFill>
                  <a:srgbClr val="FF0000"/>
                </a:solidFill>
                <a:latin typeface="Garamond" panose="02020404030301010803" pitchFamily="18" charset="0"/>
                <a:cs typeface="Arial" panose="020B0604020202020204" pitchFamily="34" charset="0"/>
              </a:rPr>
              <a:t>La Direzione Dogane – Ufficio regimi e procedure doganali ha ribadito che</a:t>
            </a:r>
            <a:r>
              <a:rPr lang="it-IT" sz="1800" b="0" i="0" u="none" strike="noStrike" baseline="0" dirty="0">
                <a:solidFill>
                  <a:srgbClr val="000000"/>
                </a:solidFill>
                <a:latin typeface="Garamond" panose="02020404030301010803" pitchFamily="18" charset="0"/>
              </a:rPr>
              <a:t> </a:t>
            </a:r>
            <a:r>
              <a:rPr lang="it-IT" sz="2600" b="1" u="sng" dirty="0">
                <a:solidFill>
                  <a:srgbClr val="FF0000"/>
                </a:solidFill>
                <a:latin typeface="Garamond" panose="02020404030301010803" pitchFamily="18" charset="0"/>
                <a:cs typeface="Arial" panose="020B0604020202020204" pitchFamily="34" charset="0"/>
              </a:rPr>
              <a:t>il principio di carattere generale </a:t>
            </a:r>
            <a:r>
              <a:rPr lang="it-IT" sz="2600" b="1" dirty="0">
                <a:solidFill>
                  <a:srgbClr val="FF0000"/>
                </a:solidFill>
                <a:latin typeface="Garamond" panose="02020404030301010803" pitchFamily="18" charset="0"/>
                <a:cs typeface="Arial" panose="020B0604020202020204" pitchFamily="34" charset="0"/>
              </a:rPr>
              <a:t>contenuto nell’art. 251 </a:t>
            </a:r>
            <a:r>
              <a:rPr lang="it-IT" sz="2600" b="1" dirty="0" err="1">
                <a:solidFill>
                  <a:srgbClr val="FF0000"/>
                </a:solidFill>
                <a:latin typeface="Garamond" panose="02020404030301010803" pitchFamily="18" charset="0"/>
                <a:cs typeface="Arial" panose="020B0604020202020204" pitchFamily="34" charset="0"/>
              </a:rPr>
              <a:t>parag</a:t>
            </a:r>
            <a:r>
              <a:rPr lang="it-IT" sz="2600" b="1" dirty="0">
                <a:solidFill>
                  <a:srgbClr val="FF0000"/>
                </a:solidFill>
                <a:latin typeface="Garamond" panose="02020404030301010803" pitchFamily="18" charset="0"/>
                <a:cs typeface="Arial" panose="020B0604020202020204" pitchFamily="34" charset="0"/>
              </a:rPr>
              <a:t>. 2 del CDU è quello secondo cui se un bene viene vincolato al regime di ammissione temporanea e successivamente ad un altro regime speciale e nuovamente al regime di ammissione temporanea, il termine massimo di permanenza del bene nel territorio dell’Unione è sempre 24 mesi in quanto il periodo in cui il bene è vincolato ad un altro regime speciale non interrompe il periodo precedente e deve essere invece computato nel periodo complessivo.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6341172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544530" y="1223487"/>
            <a:ext cx="10412228"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FF0000"/>
                </a:solidFill>
                <a:latin typeface="Garamond" panose="02020404030301010803" pitchFamily="18" charset="0"/>
                <a:cs typeface="Arial" panose="020B0604020202020204" pitchFamily="34" charset="0"/>
              </a:rPr>
              <a:t>NOTA PROT. N. 76511/RU DEL 16 MARZO 2021</a:t>
            </a:r>
          </a:p>
          <a:p>
            <a:pPr algn="ctr"/>
            <a:r>
              <a:rPr lang="it-IT" sz="2600" b="1" dirty="0">
                <a:solidFill>
                  <a:srgbClr val="FF0000"/>
                </a:solidFill>
                <a:latin typeface="Garamond" panose="02020404030301010803" pitchFamily="18" charset="0"/>
                <a:cs typeface="Arial" panose="020B0604020202020204" pitchFamily="34" charset="0"/>
              </a:rPr>
              <a:t>(STESSO SOGGETTO – STESSA FINALITA’)</a:t>
            </a:r>
          </a:p>
          <a:p>
            <a:pPr algn="l"/>
            <a:endParaRPr lang="it-IT" sz="2600" b="1" dirty="0">
              <a:solidFill>
                <a:srgbClr val="FF0000"/>
              </a:solidFill>
              <a:latin typeface="Garamond" panose="02020404030301010803" pitchFamily="18" charset="0"/>
              <a:cs typeface="Arial" panose="020B0604020202020204" pitchFamily="34" charset="0"/>
            </a:endParaRPr>
          </a:p>
          <a:p>
            <a:pPr algn="just"/>
            <a:r>
              <a:rPr lang="it-IT" sz="2600" b="1" dirty="0">
                <a:solidFill>
                  <a:srgbClr val="FF0000"/>
                </a:solidFill>
                <a:latin typeface="Garamond" panose="02020404030301010803" pitchFamily="18" charset="0"/>
                <a:cs typeface="Arial" panose="020B0604020202020204" pitchFamily="34" charset="0"/>
              </a:rPr>
              <a:t>L’art.251 indica che il suddetto principio è valido se il bene è vincolato ai diversi regimi dallo stesso soggetto e con la stessa finalità.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3879183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544530" y="1223487"/>
            <a:ext cx="10412228" cy="337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FF0000"/>
                </a:solidFill>
                <a:latin typeface="Garamond" panose="02020404030301010803" pitchFamily="18" charset="0"/>
                <a:cs typeface="Arial" panose="020B0604020202020204" pitchFamily="34" charset="0"/>
              </a:rPr>
              <a:t>NOTA PROT. N. 76511/RU DEL 16 MARZO 2021</a:t>
            </a:r>
          </a:p>
          <a:p>
            <a:pPr algn="ctr"/>
            <a:r>
              <a:rPr lang="it-IT" sz="2600" b="1" dirty="0">
                <a:solidFill>
                  <a:srgbClr val="FF0000"/>
                </a:solidFill>
                <a:latin typeface="Garamond" panose="02020404030301010803" pitchFamily="18" charset="0"/>
                <a:cs typeface="Arial" panose="020B0604020202020204" pitchFamily="34" charset="0"/>
              </a:rPr>
              <a:t>(DIVERSO SOGGETTO – DIVERSA FINALITA’)</a:t>
            </a:r>
          </a:p>
          <a:p>
            <a:pPr algn="l"/>
            <a:endParaRPr lang="it-IT" sz="1800" b="0" i="0" u="none" strike="noStrike" baseline="0" dirty="0">
              <a:solidFill>
                <a:srgbClr val="000000"/>
              </a:solidFill>
              <a:latin typeface="Garamond" panose="02020404030301010803" pitchFamily="18" charset="0"/>
            </a:endParaRPr>
          </a:p>
          <a:p>
            <a:pPr algn="just"/>
            <a:r>
              <a:rPr lang="it-IT" sz="1800" b="0" i="0" u="none" strike="noStrike" baseline="0" dirty="0">
                <a:solidFill>
                  <a:srgbClr val="000000"/>
                </a:solidFill>
                <a:latin typeface="Garamond" panose="02020404030301010803" pitchFamily="18" charset="0"/>
              </a:rPr>
              <a:t> </a:t>
            </a:r>
            <a:r>
              <a:rPr lang="it-IT" sz="2600" b="1" u="sng" dirty="0">
                <a:solidFill>
                  <a:srgbClr val="FF0000"/>
                </a:solidFill>
                <a:latin typeface="Garamond" panose="02020404030301010803" pitchFamily="18" charset="0"/>
                <a:cs typeface="Arial" panose="020B0604020202020204" pitchFamily="34" charset="0"/>
              </a:rPr>
              <a:t>Nel caso delle imbarcazioni private</a:t>
            </a:r>
            <a:r>
              <a:rPr lang="it-IT" sz="2600" b="1" dirty="0">
                <a:solidFill>
                  <a:srgbClr val="FF0000"/>
                </a:solidFill>
                <a:latin typeface="Garamond" panose="02020404030301010803" pitchFamily="18" charset="0"/>
                <a:cs typeface="Arial" panose="020B0604020202020204" pitchFamily="34" charset="0"/>
              </a:rPr>
              <a:t>, normalmente, il bene viene vincolato al regime di ammissione temporanea dal titolare della stessa mentre il regime di perfezionamento viene in genere richiesto dal cantiere che svolge la lavorazione e la successiva fase di ammissione temporanea è di nuovo in capo al titolare dell’imbarcazione.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4315835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544530" y="1223487"/>
            <a:ext cx="10412228" cy="377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FF0000"/>
                </a:solidFill>
                <a:latin typeface="Garamond" panose="02020404030301010803" pitchFamily="18" charset="0"/>
                <a:cs typeface="Arial" panose="020B0604020202020204" pitchFamily="34" charset="0"/>
              </a:rPr>
              <a:t>NOTA PROT. N. 76511/RU DEL 16 MARZO 2021</a:t>
            </a:r>
          </a:p>
          <a:p>
            <a:pPr algn="ctr"/>
            <a:r>
              <a:rPr lang="it-IT" sz="2600" b="1" dirty="0">
                <a:solidFill>
                  <a:srgbClr val="FF0000"/>
                </a:solidFill>
                <a:latin typeface="Garamond" panose="02020404030301010803" pitchFamily="18" charset="0"/>
                <a:cs typeface="Arial" panose="020B0604020202020204" pitchFamily="34" charset="0"/>
              </a:rPr>
              <a:t>(DIVERSO SOGGETTO – DIVERSA FINALITA’)</a:t>
            </a:r>
          </a:p>
          <a:p>
            <a:pPr algn="l"/>
            <a:endParaRPr lang="it-IT" sz="1800" b="0" i="0" u="none" strike="noStrike" baseline="0" dirty="0">
              <a:solidFill>
                <a:srgbClr val="000000"/>
              </a:solidFill>
              <a:latin typeface="Garamond" panose="02020404030301010803" pitchFamily="18" charset="0"/>
            </a:endParaRPr>
          </a:p>
          <a:p>
            <a:pPr algn="just"/>
            <a:r>
              <a:rPr lang="it-IT" sz="2600" b="1" dirty="0">
                <a:solidFill>
                  <a:srgbClr val="FF0000"/>
                </a:solidFill>
                <a:latin typeface="Garamond" panose="02020404030301010803" pitchFamily="18" charset="0"/>
                <a:cs typeface="Arial" panose="020B0604020202020204" pitchFamily="34" charset="0"/>
              </a:rPr>
              <a:t>Quando si realizza la situazione sopra descritta, i soggetti che hanno la titolarità dei regimi relativi allo stesso bene sono diversi e anche la finalità per cui il bene viene vincolato ai due regimi non è la stessa, per cui non ricorrono le condizioni previste dall’art. 251 sopra citato per cumulare i periodi relativi ai diversi regimi. </a:t>
            </a:r>
          </a:p>
          <a:p>
            <a:pPr algn="just"/>
            <a:r>
              <a:rPr lang="it-IT" sz="2600" b="1" dirty="0">
                <a:solidFill>
                  <a:srgbClr val="FF0000"/>
                </a:solidFill>
                <a:latin typeface="Garamond" panose="02020404030301010803" pitchFamily="18" charset="0"/>
                <a:cs typeface="Arial" panose="020B0604020202020204" pitchFamily="34" charset="0"/>
              </a:rPr>
              <a:t> </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15622098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544530" y="1223487"/>
            <a:ext cx="10412228" cy="3524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FF0000"/>
                </a:solidFill>
                <a:latin typeface="Garamond" panose="02020404030301010803" pitchFamily="18" charset="0"/>
                <a:cs typeface="Arial" panose="020B0604020202020204" pitchFamily="34" charset="0"/>
              </a:rPr>
              <a:t>NOTA PROT. N. 76511/RU DEL 16 MARZO 2021</a:t>
            </a:r>
          </a:p>
          <a:p>
            <a:pPr algn="ctr"/>
            <a:r>
              <a:rPr lang="it-IT" sz="2600" b="1" dirty="0">
                <a:solidFill>
                  <a:srgbClr val="FF0000"/>
                </a:solidFill>
                <a:latin typeface="Garamond" panose="02020404030301010803" pitchFamily="18" charset="0"/>
                <a:cs typeface="Arial" panose="020B0604020202020204" pitchFamily="34" charset="0"/>
              </a:rPr>
              <a:t>(DIVERSO SOGGETTO – DIVERSA FINALITA’)</a:t>
            </a:r>
          </a:p>
          <a:p>
            <a:pPr algn="l"/>
            <a:endParaRPr lang="it-IT" sz="2600" b="1" dirty="0">
              <a:solidFill>
                <a:srgbClr val="FF0000"/>
              </a:solidFill>
              <a:latin typeface="Garamond" panose="02020404030301010803" pitchFamily="18" charset="0"/>
              <a:cs typeface="Arial" panose="020B0604020202020204" pitchFamily="34" charset="0"/>
            </a:endParaRPr>
          </a:p>
          <a:p>
            <a:pPr algn="l"/>
            <a:endParaRPr lang="it-IT" sz="1800" b="0" i="0" u="none" strike="noStrike" baseline="0" dirty="0">
              <a:solidFill>
                <a:srgbClr val="000000"/>
              </a:solidFill>
              <a:latin typeface="Garamond" panose="02020404030301010803" pitchFamily="18" charset="0"/>
            </a:endParaRPr>
          </a:p>
          <a:p>
            <a:pPr algn="just"/>
            <a:r>
              <a:rPr lang="it-IT" sz="2600" b="1" dirty="0">
                <a:solidFill>
                  <a:srgbClr val="FF0000"/>
                </a:solidFill>
                <a:latin typeface="Garamond" panose="02020404030301010803" pitchFamily="18" charset="0"/>
                <a:cs typeface="Arial" panose="020B0604020202020204" pitchFamily="34" charset="0"/>
              </a:rPr>
              <a:t>Dovranno invece essere cumulati i due periodi in cui l’imbarcazione è vincolata al regime di ammissione temporanea da parte del medesimo soggetto. </a:t>
            </a:r>
          </a:p>
          <a:p>
            <a:endParaRPr lang="it-IT" sz="1800" b="0" i="0" u="none" strike="noStrike" baseline="0" dirty="0">
              <a:latin typeface="Garamond" panose="02020404030301010803" pitchFamily="18" charset="0"/>
            </a:endParaRPr>
          </a:p>
          <a:p>
            <a:r>
              <a:rPr lang="it-IT" sz="1800" b="0" i="0" u="none" strike="noStrike" baseline="0" dirty="0">
                <a:latin typeface="Garamond" panose="02020404030301010803" pitchFamily="18" charset="0"/>
              </a:rPr>
              <a:t> </a:t>
            </a:r>
            <a:r>
              <a:rPr lang="it-IT" sz="1800" b="1" i="0" u="none" strike="noStrike" baseline="0" dirty="0">
                <a:latin typeface="Courier Std"/>
              </a:rPr>
              <a:t>ADM.DGDR0043.REGISTRO UFFICIALE.0010090.16-03-2021-I </a:t>
            </a:r>
            <a:endParaRPr lang="it-IT" sz="2600" b="1" dirty="0">
              <a:solidFill>
                <a:srgbClr val="FF000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61392083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544530" y="1048829"/>
            <a:ext cx="10412228" cy="4570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FF0000"/>
                </a:solidFill>
                <a:latin typeface="Garamond" panose="02020404030301010803" pitchFamily="18" charset="0"/>
                <a:cs typeface="Arial" panose="020B0604020202020204" pitchFamily="34" charset="0"/>
              </a:rPr>
              <a:t>NOTA PROT. N. 76511/RU DEL 16 MARZO 2021</a:t>
            </a:r>
          </a:p>
          <a:p>
            <a:pPr algn="ctr"/>
            <a:r>
              <a:rPr lang="it-IT" sz="2600" b="1" dirty="0">
                <a:solidFill>
                  <a:srgbClr val="FF0000"/>
                </a:solidFill>
                <a:latin typeface="Garamond" panose="02020404030301010803" pitchFamily="18" charset="0"/>
                <a:cs typeface="Arial" panose="020B0604020202020204" pitchFamily="34" charset="0"/>
              </a:rPr>
              <a:t>TIPOLOGIA DI LAVORAZIONE</a:t>
            </a:r>
          </a:p>
          <a:p>
            <a:pPr algn="ctr"/>
            <a:endParaRPr lang="it-IT" sz="2600" b="1" dirty="0">
              <a:solidFill>
                <a:srgbClr val="FF0000"/>
              </a:solidFill>
              <a:latin typeface="Garamond" panose="02020404030301010803" pitchFamily="18" charset="0"/>
              <a:cs typeface="Arial" panose="020B0604020202020204" pitchFamily="34" charset="0"/>
            </a:endParaRPr>
          </a:p>
          <a:p>
            <a:pPr algn="just"/>
            <a:r>
              <a:rPr lang="it-IT" sz="2600" b="1" dirty="0">
                <a:solidFill>
                  <a:srgbClr val="FF0000"/>
                </a:solidFill>
                <a:latin typeface="Garamond" panose="02020404030301010803" pitchFamily="18" charset="0"/>
                <a:cs typeface="Arial" panose="020B0604020202020204" pitchFamily="34" charset="0"/>
              </a:rPr>
              <a:t>Si ricorda che il vincolo al regime di perfezionamento attivo per i mezzi di trasporto già vincolati al regime di ammissione temporanea deve essere richiesto per svolgere delle </a:t>
            </a:r>
            <a:r>
              <a:rPr lang="it-IT" sz="2600" b="1" u="sng" dirty="0">
                <a:solidFill>
                  <a:srgbClr val="FF0000"/>
                </a:solidFill>
                <a:latin typeface="Garamond" panose="02020404030301010803" pitchFamily="18" charset="0"/>
                <a:cs typeface="Arial" panose="020B0604020202020204" pitchFamily="34" charset="0"/>
              </a:rPr>
              <a:t>lavorazioni </a:t>
            </a:r>
            <a:r>
              <a:rPr lang="it-IT" sz="2600" b="1" u="sng" dirty="0" smtClean="0">
                <a:solidFill>
                  <a:srgbClr val="FF0000"/>
                </a:solidFill>
                <a:latin typeface="Garamond" panose="02020404030301010803" pitchFamily="18" charset="0"/>
                <a:cs typeface="Arial" panose="020B0604020202020204" pitchFamily="34" charset="0"/>
              </a:rPr>
              <a:t>sostanziali</a:t>
            </a:r>
            <a:r>
              <a:rPr lang="it-IT" sz="2600" b="1" dirty="0" smtClean="0">
                <a:solidFill>
                  <a:srgbClr val="FF0000"/>
                </a:solidFill>
                <a:latin typeface="Garamond" panose="02020404030301010803" pitchFamily="18" charset="0"/>
                <a:cs typeface="Arial" panose="020B0604020202020204" pitchFamily="34" charset="0"/>
              </a:rPr>
              <a:t>, finalizzate </a:t>
            </a:r>
            <a:r>
              <a:rPr lang="it-IT" sz="2600" b="1" dirty="0">
                <a:solidFill>
                  <a:srgbClr val="FF0000"/>
                </a:solidFill>
                <a:latin typeface="Garamond" panose="02020404030301010803" pitchFamily="18" charset="0"/>
                <a:cs typeface="Arial" panose="020B0604020202020204" pitchFamily="34" charset="0"/>
              </a:rPr>
              <a:t>a modificare il mezzo di trasporto migliorando le performance dello stesso e quindi anche il suo </a:t>
            </a:r>
            <a:r>
              <a:rPr lang="it-IT" sz="2600" b="1" dirty="0" smtClean="0">
                <a:solidFill>
                  <a:srgbClr val="FF0000"/>
                </a:solidFill>
                <a:latin typeface="Garamond" panose="02020404030301010803" pitchFamily="18" charset="0"/>
                <a:cs typeface="Arial" panose="020B0604020202020204" pitchFamily="34" charset="0"/>
              </a:rPr>
              <a:t>valore. </a:t>
            </a:r>
          </a:p>
          <a:p>
            <a:pPr algn="just"/>
            <a:r>
              <a:rPr lang="it-IT" sz="2600" b="1" dirty="0" smtClean="0">
                <a:solidFill>
                  <a:srgbClr val="FF0000"/>
                </a:solidFill>
                <a:latin typeface="Garamond" panose="02020404030301010803" pitchFamily="18" charset="0"/>
                <a:cs typeface="Arial" panose="020B0604020202020204" pitchFamily="34" charset="0"/>
              </a:rPr>
              <a:t>Le operazioni </a:t>
            </a:r>
            <a:r>
              <a:rPr lang="it-IT" sz="2600" b="1" dirty="0">
                <a:solidFill>
                  <a:srgbClr val="FF0000"/>
                </a:solidFill>
                <a:latin typeface="Garamond" panose="02020404030301010803" pitchFamily="18" charset="0"/>
                <a:cs typeface="Arial" panose="020B0604020202020204" pitchFamily="34" charset="0"/>
              </a:rPr>
              <a:t>di </a:t>
            </a:r>
            <a:r>
              <a:rPr lang="it-IT" sz="2600" b="1" u="sng" dirty="0">
                <a:solidFill>
                  <a:srgbClr val="FF0000"/>
                </a:solidFill>
                <a:latin typeface="Garamond" panose="02020404030301010803" pitchFamily="18" charset="0"/>
                <a:cs typeface="Arial" panose="020B0604020202020204" pitchFamily="34" charset="0"/>
              </a:rPr>
              <a:t>manutenzione </a:t>
            </a:r>
            <a:r>
              <a:rPr lang="it-IT" sz="2600" b="1" u="sng" dirty="0" smtClean="0">
                <a:solidFill>
                  <a:srgbClr val="FF0000"/>
                </a:solidFill>
                <a:latin typeface="Garamond" panose="02020404030301010803" pitchFamily="18" charset="0"/>
                <a:cs typeface="Arial" panose="020B0604020202020204" pitchFamily="34" charset="0"/>
              </a:rPr>
              <a:t>ordinaria</a:t>
            </a:r>
            <a:r>
              <a:rPr lang="it-IT" sz="2600" b="1" dirty="0" smtClean="0">
                <a:solidFill>
                  <a:srgbClr val="FF0000"/>
                </a:solidFill>
                <a:latin typeface="Garamond" panose="02020404030301010803" pitchFamily="18" charset="0"/>
                <a:cs typeface="Arial" panose="020B0604020202020204" pitchFamily="34" charset="0"/>
              </a:rPr>
              <a:t> devono «invece» essere </a:t>
            </a:r>
            <a:r>
              <a:rPr lang="it-IT" sz="2600" b="1" dirty="0">
                <a:solidFill>
                  <a:srgbClr val="FF0000"/>
                </a:solidFill>
                <a:latin typeface="Garamond" panose="02020404030301010803" pitchFamily="18" charset="0"/>
                <a:cs typeface="Arial" panose="020B0604020202020204" pitchFamily="34" charset="0"/>
              </a:rPr>
              <a:t>effettuate in regime di ammissione temporanea.</a:t>
            </a:r>
          </a:p>
          <a:p>
            <a:pPr algn="just"/>
            <a:r>
              <a:rPr lang="it-IT" sz="1800" b="1" i="0" u="none" strike="noStrike" baseline="0" dirty="0">
                <a:latin typeface="Courier Std"/>
              </a:rPr>
              <a:t>ADM.DGDR0043.REGISTRO UFFICIALE.0010090.16-03-2021-I </a:t>
            </a:r>
            <a:endParaRPr lang="it-IT" sz="2600" b="1" dirty="0">
              <a:solidFill>
                <a:srgbClr val="FF000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a:xfrm>
            <a:off x="476914" y="6228489"/>
            <a:ext cx="8644320" cy="365125"/>
          </a:xfrm>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82451990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648136"/>
            <a:ext cx="9551470" cy="5437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IL PERFEZIONAMENTO ATTIVO </a:t>
            </a:r>
          </a:p>
          <a:p>
            <a:pPr algn="ctr" fontAlgn="base">
              <a:lnSpc>
                <a:spcPct val="150000"/>
              </a:lnSpc>
            </a:pPr>
            <a:r>
              <a:rPr lang="it-IT" sz="2600" b="1" dirty="0">
                <a:solidFill>
                  <a:srgbClr val="002060"/>
                </a:solidFill>
                <a:latin typeface="Garamond" panose="02020404030301010803" pitchFamily="18" charset="0"/>
                <a:cs typeface="Arial" panose="020B0604020202020204" pitchFamily="34" charset="0"/>
              </a:rPr>
              <a:t>(Art. 210, paragrafo 1, lett. d) del Reg. (UE) n. 952/2013 (CDU)</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Il regime del perfezionamento attivo, facente parte dei regimi speciali, consente di introdurre nel territorio doganale unionale (comprese le acque territoriali) unità da diporto extra unionali in esonero totale dal pagamento dei diritti doganali per effettuare una o più operazioni di lavorazione/refitting senza il pagamento dei diritti di confine (e nel caso specifico senza il pagamento dell’IVA).</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16923399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A partire dal 2 ottobre 2017, le domande di autorizzazione al perfezionamento attivo devono essere inoltrate sul portale ‘Eu Trade Portal’ tramite il Customs </a:t>
            </a:r>
            <a:r>
              <a:rPr lang="it-IT" sz="2600" b="1" dirty="0" err="1">
                <a:solidFill>
                  <a:srgbClr val="002060"/>
                </a:solidFill>
                <a:latin typeface="Garamond" panose="02020404030301010803" pitchFamily="18" charset="0"/>
                <a:cs typeface="Arial" panose="020B0604020202020204" pitchFamily="34" charset="0"/>
              </a:rPr>
              <a:t>Decisions</a:t>
            </a:r>
            <a:r>
              <a:rPr lang="it-IT" sz="2600" b="1" dirty="0">
                <a:solidFill>
                  <a:srgbClr val="002060"/>
                </a:solidFill>
                <a:latin typeface="Garamond" panose="02020404030301010803" pitchFamily="18" charset="0"/>
                <a:cs typeface="Arial" panose="020B0604020202020204" pitchFamily="34" charset="0"/>
              </a:rPr>
              <a:t> System (CDS), codice IPO (Vedasi circolare Agenzia delle dogane e dei monopoli n. 1/D - 31 gennaio 2018 – prot.n. 138154/RU).</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229272012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223487"/>
            <a:ext cx="9551470" cy="3036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In particolare, l’autorizzazione è concessa esclusivamente alle persone che:</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sono stabilite nel territorio doganale dell'Unione;</a:t>
            </a:r>
          </a:p>
          <a:p>
            <a:pPr algn="just" fontAlgn="base">
              <a:lnSpc>
                <a:spcPct val="150000"/>
              </a:lnSpc>
            </a:pPr>
            <a:r>
              <a:rPr lang="it-IT" sz="2600" b="1" dirty="0">
                <a:solidFill>
                  <a:srgbClr val="002060"/>
                </a:solidFill>
                <a:latin typeface="Garamond" panose="02020404030301010803" pitchFamily="18" charset="0"/>
                <a:cs typeface="Arial" panose="020B0604020202020204" pitchFamily="34" charset="0"/>
              </a:rPr>
              <a:t>—	offrono tutte le necessarie garanzie di un ordinato svolgimento delle operazioni;</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30/09/2021</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latin typeface="Garamond" panose="02020404030301010803" pitchFamily="18" charset="0"/>
              </a:rPr>
              <a:t>AGENZIA DELLE DOGANE E DEI MONOPOLI – La posizione doganale delle unità da diporto unionali ed extraunionali  </a:t>
            </a:r>
            <a:endParaRPr lang="en-US" dirty="0">
              <a:latin typeface="Garamond" panose="02020404030301010803" pitchFamily="18" charset="0"/>
            </a:endParaRPr>
          </a:p>
        </p:txBody>
      </p:sp>
    </p:spTree>
    <p:extLst>
      <p:ext uri="{BB962C8B-B14F-4D97-AF65-F5344CB8AC3E}">
        <p14:creationId xmlns:p14="http://schemas.microsoft.com/office/powerpoint/2010/main" val="8001486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59,5,Slide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Personalizzato 6">
      <a:dk1>
        <a:srgbClr val="003399"/>
      </a:dk1>
      <a:lt1>
        <a:sysClr val="window" lastClr="FFFFFF"/>
      </a:lt1>
      <a:dk2>
        <a:srgbClr val="FFFFFF"/>
      </a:dk2>
      <a:lt2>
        <a:srgbClr val="636363"/>
      </a:lt2>
      <a:accent1>
        <a:srgbClr val="003399"/>
      </a:accent1>
      <a:accent2>
        <a:srgbClr val="6886C4"/>
      </a:accent2>
      <a:accent3>
        <a:srgbClr val="AEBFE0"/>
      </a:accent3>
      <a:accent4>
        <a:srgbClr val="EFB251"/>
      </a:accent4>
      <a:accent5>
        <a:srgbClr val="EF755F"/>
      </a:accent5>
      <a:accent6>
        <a:srgbClr val="ED515C"/>
      </a:accent6>
      <a:hlink>
        <a:srgbClr val="8F8F8F"/>
      </a:hlink>
      <a:folHlink>
        <a:srgbClr val="A5A5A5"/>
      </a:folHlink>
    </a:clrScheme>
    <a:fontScheme name="Magneti Marelli">
      <a:majorFont>
        <a:latin typeface="Arial"/>
        <a:ea typeface=""/>
        <a:cs typeface=""/>
      </a:majorFont>
      <a:minorFont>
        <a:latin typeface="Arial"/>
        <a:ea typeface=""/>
        <a:cs typeface=""/>
      </a:minorFont>
    </a:fontScheme>
    <a:fmtScheme name="Citazion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ersonalizzato 6">
    <a:dk1>
      <a:srgbClr val="003399"/>
    </a:dk1>
    <a:lt1>
      <a:sysClr val="window" lastClr="FFFFFF"/>
    </a:lt1>
    <a:dk2>
      <a:srgbClr val="FFFFFF"/>
    </a:dk2>
    <a:lt2>
      <a:srgbClr val="636363"/>
    </a:lt2>
    <a:accent1>
      <a:srgbClr val="003399"/>
    </a:accent1>
    <a:accent2>
      <a:srgbClr val="6886C4"/>
    </a:accent2>
    <a:accent3>
      <a:srgbClr val="AEBFE0"/>
    </a:accent3>
    <a:accent4>
      <a:srgbClr val="EFB251"/>
    </a:accent4>
    <a:accent5>
      <a:srgbClr val="EF755F"/>
    </a:accent5>
    <a:accent6>
      <a:srgbClr val="ED515C"/>
    </a:accent6>
    <a:hlink>
      <a:srgbClr val="8F8F8F"/>
    </a:hlink>
    <a:folHlink>
      <a:srgbClr val="A5A5A5"/>
    </a:folHlink>
  </a:clrScheme>
</a:themeOverride>
</file>

<file path=docProps/app.xml><?xml version="1.0" encoding="utf-8"?>
<Properties xmlns="http://schemas.openxmlformats.org/officeDocument/2006/extended-properties" xmlns:vt="http://schemas.openxmlformats.org/officeDocument/2006/docPropsVTypes">
  <Template/>
  <TotalTime>2787</TotalTime>
  <Words>7627</Words>
  <Application>Microsoft Office PowerPoint</Application>
  <PresentationFormat>Widescreen</PresentationFormat>
  <Paragraphs>619</Paragraphs>
  <Slides>118</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118</vt:i4>
      </vt:variant>
    </vt:vector>
  </HeadingPairs>
  <TitlesOfParts>
    <vt:vector size="128" baseType="lpstr">
      <vt:lpstr>Microsoft YaHei</vt:lpstr>
      <vt:lpstr>Arial</vt:lpstr>
      <vt:lpstr>Arial MT</vt:lpstr>
      <vt:lpstr>Calibri</vt:lpstr>
      <vt:lpstr>Courier Std</vt:lpstr>
      <vt:lpstr>Garamond</vt:lpstr>
      <vt:lpstr>Helvetica LT Std Cond</vt:lpstr>
      <vt:lpstr>Times New Roman</vt:lpstr>
      <vt:lpstr>Wingdings 2</vt:lpstr>
      <vt:lpstr>Citazione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enrico;m@p</dc:creator>
  <cp:lastModifiedBy>RIMICCI ELISABETTA</cp:lastModifiedBy>
  <cp:revision>623</cp:revision>
  <cp:lastPrinted>2021-09-29T11:59:54Z</cp:lastPrinted>
  <dcterms:created xsi:type="dcterms:W3CDTF">2018-03-06T13:17:14Z</dcterms:created>
  <dcterms:modified xsi:type="dcterms:W3CDTF">2021-10-06T10:39:10Z</dcterms:modified>
</cp:coreProperties>
</file>